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57" r:id="rId3"/>
    <p:sldId id="260" r:id="rId4"/>
    <p:sldId id="307" r:id="rId5"/>
    <p:sldId id="259" r:id="rId6"/>
    <p:sldId id="261" r:id="rId7"/>
    <p:sldId id="262" r:id="rId8"/>
    <p:sldId id="263" r:id="rId9"/>
    <p:sldId id="264" r:id="rId10"/>
    <p:sldId id="265" r:id="rId11"/>
    <p:sldId id="266" r:id="rId12"/>
    <p:sldId id="267" r:id="rId13"/>
    <p:sldId id="268" r:id="rId14"/>
    <p:sldId id="270" r:id="rId15"/>
    <p:sldId id="273" r:id="rId16"/>
    <p:sldId id="274" r:id="rId17"/>
    <p:sldId id="275" r:id="rId18"/>
    <p:sldId id="276" r:id="rId19"/>
    <p:sldId id="277" r:id="rId20"/>
    <p:sldId id="278" r:id="rId21"/>
    <p:sldId id="301" r:id="rId22"/>
    <p:sldId id="302" r:id="rId23"/>
    <p:sldId id="303" r:id="rId24"/>
    <p:sldId id="306" r:id="rId25"/>
    <p:sldId id="271" r:id="rId26"/>
    <p:sldId id="272" r:id="rId27"/>
    <p:sldId id="281" r:id="rId28"/>
    <p:sldId id="282" r:id="rId29"/>
    <p:sldId id="283" r:id="rId30"/>
    <p:sldId id="284" r:id="rId31"/>
    <p:sldId id="285" r:id="rId32"/>
    <p:sldId id="286" r:id="rId33"/>
    <p:sldId id="279" r:id="rId34"/>
    <p:sldId id="287" r:id="rId35"/>
    <p:sldId id="280" r:id="rId36"/>
    <p:sldId id="288" r:id="rId37"/>
    <p:sldId id="289" r:id="rId38"/>
    <p:sldId id="290" r:id="rId39"/>
    <p:sldId id="291" r:id="rId40"/>
    <p:sldId id="292" r:id="rId41"/>
    <p:sldId id="293" r:id="rId42"/>
    <p:sldId id="294" r:id="rId43"/>
    <p:sldId id="296" r:id="rId44"/>
    <p:sldId id="298" r:id="rId45"/>
    <p:sldId id="300" r:id="rId46"/>
    <p:sldId id="29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8" autoAdjust="0"/>
    <p:restoredTop sz="87606" autoAdjust="0"/>
  </p:normalViewPr>
  <p:slideViewPr>
    <p:cSldViewPr snapToGrid="0">
      <p:cViewPr varScale="1">
        <p:scale>
          <a:sx n="89" d="100"/>
          <a:sy n="89" d="100"/>
        </p:scale>
        <p:origin x="78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CC0BD-980E-4159-9DBC-C5EEEE292B15}" type="datetimeFigureOut">
              <a:rPr lang="en-US" smtClean="0"/>
              <a:t>6/1/2023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36175-AD1C-4C54-8785-E854EDF8CA89}" type="slidenum">
              <a:rPr lang="en-US" smtClean="0"/>
              <a:t>‹#›</a:t>
            </a:fld>
            <a:endParaRPr lang="en-US"/>
          </a:p>
        </p:txBody>
      </p:sp>
    </p:spTree>
    <p:extLst>
      <p:ext uri="{BB962C8B-B14F-4D97-AF65-F5344CB8AC3E}">
        <p14:creationId xmlns:p14="http://schemas.microsoft.com/office/powerpoint/2010/main" val="552100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pecialedconnection.com/LrpSecStoryTool/servlet/GetDocByTitle?doctitle=SmartStart:+Behavioral+Intervention+Plan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6175-AD1C-4C54-8785-E854EDF8CA89}" type="slidenum">
              <a:rPr lang="en-US" smtClean="0"/>
              <a:t>1</a:t>
            </a:fld>
            <a:endParaRPr lang="en-US"/>
          </a:p>
        </p:txBody>
      </p:sp>
    </p:spTree>
    <p:extLst>
      <p:ext uri="{BB962C8B-B14F-4D97-AF65-F5344CB8AC3E}">
        <p14:creationId xmlns:p14="http://schemas.microsoft.com/office/powerpoint/2010/main" val="3155550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considering relevant data- past disciplinary records can be used to determine manifestation. </a:t>
            </a:r>
          </a:p>
        </p:txBody>
      </p:sp>
      <p:sp>
        <p:nvSpPr>
          <p:cNvPr id="4" name="Slide Number Placeholder 3"/>
          <p:cNvSpPr>
            <a:spLocks noGrp="1"/>
          </p:cNvSpPr>
          <p:nvPr>
            <p:ph type="sldNum" sz="quarter" idx="5"/>
          </p:nvPr>
        </p:nvSpPr>
        <p:spPr/>
        <p:txBody>
          <a:bodyPr/>
          <a:lstStyle/>
          <a:p>
            <a:fld id="{AAC36175-AD1C-4C54-8785-E854EDF8CA89}" type="slidenum">
              <a:rPr lang="en-US" smtClean="0"/>
              <a:t>26</a:t>
            </a:fld>
            <a:endParaRPr lang="en-US"/>
          </a:p>
        </p:txBody>
      </p:sp>
    </p:spTree>
    <p:extLst>
      <p:ext uri="{BB962C8B-B14F-4D97-AF65-F5344CB8AC3E}">
        <p14:creationId xmlns:p14="http://schemas.microsoft.com/office/powerpoint/2010/main" val="2852293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6175-AD1C-4C54-8785-E854EDF8CA89}" type="slidenum">
              <a:rPr lang="en-US" smtClean="0"/>
              <a:t>32</a:t>
            </a:fld>
            <a:endParaRPr lang="en-US"/>
          </a:p>
        </p:txBody>
      </p:sp>
    </p:spTree>
    <p:extLst>
      <p:ext uri="{BB962C8B-B14F-4D97-AF65-F5344CB8AC3E}">
        <p14:creationId xmlns:p14="http://schemas.microsoft.com/office/powerpoint/2010/main" val="4137044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IDEA</a:t>
            </a:r>
            <a:r>
              <a:rPr lang="en-US" sz="1200" baseline="0" dirty="0"/>
              <a:t> states behavior interventions plans must focus on positive behavior interventions. Restraint and seclusion is not a positive behavior intervention, it is a crisis intervention and it is not appropriate to be included in the student’s  Individual Education Plan. When behavior impedes the students ability to gain educational benefit and make meaningful progress a functional behavior assessment needs to be conducted.</a:t>
            </a:r>
            <a:endParaRPr lang="en-US" sz="12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School districts are required to conduct an FBA or to implement a behavior plan if there is a disciplinary change in placement of the student. 20 U.S.C. 1415(k)(1)(D)(ii)</a:t>
            </a:r>
          </a:p>
          <a:p>
            <a:endParaRPr lang="en-US" dirty="0"/>
          </a:p>
        </p:txBody>
      </p:sp>
      <p:sp>
        <p:nvSpPr>
          <p:cNvPr id="4" name="Slide Number Placeholder 3"/>
          <p:cNvSpPr>
            <a:spLocks noGrp="1"/>
          </p:cNvSpPr>
          <p:nvPr>
            <p:ph type="sldNum" sz="quarter" idx="5"/>
          </p:nvPr>
        </p:nvSpPr>
        <p:spPr/>
        <p:txBody>
          <a:bodyPr/>
          <a:lstStyle/>
          <a:p>
            <a:fld id="{AAC36175-AD1C-4C54-8785-E854EDF8CA89}" type="slidenum">
              <a:rPr lang="en-US" smtClean="0"/>
              <a:t>35</a:t>
            </a:fld>
            <a:endParaRPr lang="en-US"/>
          </a:p>
        </p:txBody>
      </p:sp>
    </p:spTree>
    <p:extLst>
      <p:ext uri="{BB962C8B-B14F-4D97-AF65-F5344CB8AC3E}">
        <p14:creationId xmlns:p14="http://schemas.microsoft.com/office/powerpoint/2010/main" val="1859559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FBA, needs to be data based, review of records, referrals, discipline reports, observations.</a:t>
            </a:r>
          </a:p>
          <a:p>
            <a:r>
              <a:rPr lang="en-US" sz="1200" dirty="0"/>
              <a:t>All behavior has a function – task avoidance, frustration, communication</a:t>
            </a:r>
            <a:r>
              <a:rPr lang="en-US" sz="1200" baseline="0" dirty="0"/>
              <a:t> (nonverbal)</a:t>
            </a:r>
            <a:r>
              <a:rPr lang="en-US" sz="1200" dirty="0"/>
              <a:t> , when does it occur – is there a pattern (reading issues</a:t>
            </a:r>
            <a:r>
              <a:rPr lang="en-US" sz="1200" baseline="0" dirty="0"/>
              <a:t> and meds), What caused the behavior(antecedent)</a:t>
            </a:r>
            <a:endParaRPr lang="en-US" sz="1200" dirty="0"/>
          </a:p>
          <a:p>
            <a:endParaRPr lang="en-US" dirty="0"/>
          </a:p>
        </p:txBody>
      </p:sp>
      <p:sp>
        <p:nvSpPr>
          <p:cNvPr id="4" name="Slide Number Placeholder 3"/>
          <p:cNvSpPr>
            <a:spLocks noGrp="1"/>
          </p:cNvSpPr>
          <p:nvPr>
            <p:ph type="sldNum" sz="quarter" idx="5"/>
          </p:nvPr>
        </p:nvSpPr>
        <p:spPr/>
        <p:txBody>
          <a:bodyPr/>
          <a:lstStyle/>
          <a:p>
            <a:fld id="{AAC36175-AD1C-4C54-8785-E854EDF8CA89}" type="slidenum">
              <a:rPr lang="en-US" smtClean="0"/>
              <a:t>36</a:t>
            </a:fld>
            <a:endParaRPr lang="en-US"/>
          </a:p>
        </p:txBody>
      </p:sp>
    </p:spTree>
    <p:extLst>
      <p:ext uri="{BB962C8B-B14F-4D97-AF65-F5344CB8AC3E}">
        <p14:creationId xmlns:p14="http://schemas.microsoft.com/office/powerpoint/2010/main" val="2849110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FBA- evaluation with a series</a:t>
            </a:r>
            <a:r>
              <a:rPr lang="en-US" baseline="0" dirty="0"/>
              <a:t> of observations to gather data that reflects antecedents, what behaviors are displayed, function of the behavior, and recommended interventions</a:t>
            </a:r>
          </a:p>
          <a:p>
            <a:r>
              <a:rPr lang="en-US" baseline="0" dirty="0"/>
              <a:t>BIP- the plan that is implemented across school setting to support the behavioral needs of the child with appropriate interventions. MAKE SURE IT IS POSITVE</a:t>
            </a:r>
            <a:endParaRPr lang="en-US" dirty="0"/>
          </a:p>
          <a:p>
            <a:r>
              <a:rPr lang="en-US" dirty="0"/>
              <a:t>You</a:t>
            </a:r>
            <a:r>
              <a:rPr lang="en-US" baseline="0" dirty="0"/>
              <a:t> can request a FBA and have a BIP with both a 504 and an IEP.</a:t>
            </a:r>
          </a:p>
          <a:p>
            <a:r>
              <a:rPr lang="en-US" baseline="0" dirty="0"/>
              <a:t>AT evaluation for the purpose of communication barriers </a:t>
            </a:r>
          </a:p>
          <a:p>
            <a:endParaRPr lang="en-US" dirty="0"/>
          </a:p>
        </p:txBody>
      </p:sp>
      <p:sp>
        <p:nvSpPr>
          <p:cNvPr id="4" name="Slide Number Placeholder 3"/>
          <p:cNvSpPr>
            <a:spLocks noGrp="1"/>
          </p:cNvSpPr>
          <p:nvPr>
            <p:ph type="sldNum" sz="quarter" idx="5"/>
          </p:nvPr>
        </p:nvSpPr>
        <p:spPr/>
        <p:txBody>
          <a:bodyPr/>
          <a:lstStyle/>
          <a:p>
            <a:fld id="{AAC36175-AD1C-4C54-8785-E854EDF8CA89}" type="slidenum">
              <a:rPr lang="en-US" smtClean="0"/>
              <a:t>38</a:t>
            </a:fld>
            <a:endParaRPr lang="en-US"/>
          </a:p>
        </p:txBody>
      </p:sp>
    </p:spTree>
    <p:extLst>
      <p:ext uri="{BB962C8B-B14F-4D97-AF65-F5344CB8AC3E}">
        <p14:creationId xmlns:p14="http://schemas.microsoft.com/office/powerpoint/2010/main" val="12993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latin typeface="Calibri" pitchFamily="34" charset="0"/>
              </a:rPr>
              <a:t>A target behavior is one that interferes with a student's ability to progress in the curriculum and to achieve the student's IEP goals. Once the target behavior is identified and the hypothesis developed, a positive </a:t>
            </a:r>
            <a:r>
              <a:rPr lang="en-US" u="sng" dirty="0">
                <a:latin typeface="Calibri" pitchFamily="34" charset="0"/>
                <a:hlinkClick r:id="rId3"/>
              </a:rPr>
              <a:t>behavior intervention plan</a:t>
            </a:r>
            <a:r>
              <a:rPr lang="en-US" dirty="0">
                <a:latin typeface="Calibri" pitchFamily="34" charset="0"/>
              </a:rPr>
              <a:t> can be prepared to address the target behavior with strategies and interventions, if necessary, or the target behavior can be addressed using a more informal approach. Best practices – involve</a:t>
            </a:r>
            <a:r>
              <a:rPr lang="en-US" baseline="0" dirty="0">
                <a:latin typeface="Calibri" pitchFamily="34" charset="0"/>
              </a:rPr>
              <a:t> the student, parents, legal guardian and outside providers along with the IEP Team. Must have student buy in and delivered with fidelity. Plan must be realistic.</a:t>
            </a:r>
            <a:endParaRPr lang="en-US" dirty="0">
              <a:latin typeface="Calibri" pitchFamily="34" charset="0"/>
            </a:endParaRPr>
          </a:p>
          <a:p>
            <a:pPr defTabSz="924916">
              <a:defRPr/>
            </a:pPr>
            <a:endParaRPr lang="en-US" dirty="0"/>
          </a:p>
          <a:p>
            <a:endParaRPr lang="en-US" dirty="0"/>
          </a:p>
        </p:txBody>
      </p:sp>
      <p:sp>
        <p:nvSpPr>
          <p:cNvPr id="4" name="Slide Number Placeholder 3"/>
          <p:cNvSpPr>
            <a:spLocks noGrp="1"/>
          </p:cNvSpPr>
          <p:nvPr>
            <p:ph type="sldNum" sz="quarter" idx="5"/>
          </p:nvPr>
        </p:nvSpPr>
        <p:spPr/>
        <p:txBody>
          <a:bodyPr/>
          <a:lstStyle/>
          <a:p>
            <a:fld id="{AAC36175-AD1C-4C54-8785-E854EDF8CA89}" type="slidenum">
              <a:rPr lang="en-US" smtClean="0"/>
              <a:t>39</a:t>
            </a:fld>
            <a:endParaRPr lang="en-US"/>
          </a:p>
        </p:txBody>
      </p:sp>
    </p:spTree>
    <p:extLst>
      <p:ext uri="{BB962C8B-B14F-4D97-AF65-F5344CB8AC3E}">
        <p14:creationId xmlns:p14="http://schemas.microsoft.com/office/powerpoint/2010/main" val="4034717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Positive interventions, when this happens we will do. We will identify when the student</a:t>
            </a:r>
            <a:r>
              <a:rPr lang="en-US" baseline="0" dirty="0"/>
              <a:t> is modeling the appropriate behavior. Provide replacement behaviors,  Train all staff that comes into contact with the student. Monitor and provide with fidelity. Expect things usually intensify before they get better. </a:t>
            </a:r>
            <a:endParaRPr lang="en-US" dirty="0"/>
          </a:p>
          <a:p>
            <a:r>
              <a:rPr lang="en-US" dirty="0"/>
              <a:t> </a:t>
            </a:r>
          </a:p>
        </p:txBody>
      </p:sp>
      <p:sp>
        <p:nvSpPr>
          <p:cNvPr id="4" name="Slide Number Placeholder 3"/>
          <p:cNvSpPr>
            <a:spLocks noGrp="1"/>
          </p:cNvSpPr>
          <p:nvPr>
            <p:ph type="sldNum" sz="quarter" idx="5"/>
          </p:nvPr>
        </p:nvSpPr>
        <p:spPr/>
        <p:txBody>
          <a:bodyPr/>
          <a:lstStyle/>
          <a:p>
            <a:fld id="{AAC36175-AD1C-4C54-8785-E854EDF8CA89}" type="slidenum">
              <a:rPr lang="en-US" smtClean="0"/>
              <a:t>40</a:t>
            </a:fld>
            <a:endParaRPr lang="en-US"/>
          </a:p>
        </p:txBody>
      </p:sp>
    </p:spTree>
    <p:extLst>
      <p:ext uri="{BB962C8B-B14F-4D97-AF65-F5344CB8AC3E}">
        <p14:creationId xmlns:p14="http://schemas.microsoft.com/office/powerpoint/2010/main" val="1986691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6175-AD1C-4C54-8785-E854EDF8CA89}" type="slidenum">
              <a:rPr lang="en-US" smtClean="0"/>
              <a:t>44</a:t>
            </a:fld>
            <a:endParaRPr lang="en-US"/>
          </a:p>
        </p:txBody>
      </p:sp>
    </p:spTree>
    <p:extLst>
      <p:ext uri="{BB962C8B-B14F-4D97-AF65-F5344CB8AC3E}">
        <p14:creationId xmlns:p14="http://schemas.microsoft.com/office/powerpoint/2010/main" val="828457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6175-AD1C-4C54-8785-E854EDF8CA89}" type="slidenum">
              <a:rPr lang="en-US" smtClean="0"/>
              <a:t>46</a:t>
            </a:fld>
            <a:endParaRPr lang="en-US"/>
          </a:p>
        </p:txBody>
      </p:sp>
    </p:spTree>
    <p:extLst>
      <p:ext uri="{BB962C8B-B14F-4D97-AF65-F5344CB8AC3E}">
        <p14:creationId xmlns:p14="http://schemas.microsoft.com/office/powerpoint/2010/main" val="1789801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36175-AD1C-4C54-8785-E854EDF8CA89}" type="slidenum">
              <a:rPr lang="en-US" smtClean="0"/>
              <a:t>3</a:t>
            </a:fld>
            <a:endParaRPr lang="en-US"/>
          </a:p>
        </p:txBody>
      </p:sp>
    </p:spTree>
    <p:extLst>
      <p:ext uri="{BB962C8B-B14F-4D97-AF65-F5344CB8AC3E}">
        <p14:creationId xmlns:p14="http://schemas.microsoft.com/office/powerpoint/2010/main" val="637198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36175-AD1C-4C54-8785-E854EDF8CA89}" type="slidenum">
              <a:rPr lang="en-US" smtClean="0"/>
              <a:t>4</a:t>
            </a:fld>
            <a:endParaRPr lang="en-US"/>
          </a:p>
        </p:txBody>
      </p:sp>
    </p:spTree>
    <p:extLst>
      <p:ext uri="{BB962C8B-B14F-4D97-AF65-F5344CB8AC3E}">
        <p14:creationId xmlns:p14="http://schemas.microsoft.com/office/powerpoint/2010/main" val="813875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6175-AD1C-4C54-8785-E854EDF8CA89}" type="slidenum">
              <a:rPr lang="en-US" smtClean="0"/>
              <a:t>5</a:t>
            </a:fld>
            <a:endParaRPr lang="en-US"/>
          </a:p>
        </p:txBody>
      </p:sp>
    </p:spTree>
    <p:extLst>
      <p:ext uri="{BB962C8B-B14F-4D97-AF65-F5344CB8AC3E}">
        <p14:creationId xmlns:p14="http://schemas.microsoft.com/office/powerpoint/2010/main" val="1053183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Students with disabilities can be suspended for 10 days without the concern of change of placement. Once we reach the 11 (consecutive and cumulative) (Book v. papers and pencils) day a manifestation determination needs to be conducted</a:t>
            </a:r>
          </a:p>
          <a:p>
            <a:pPr eaLnBrk="1" hangingPunct="1"/>
            <a:endParaRPr lang="en-US" dirty="0">
              <a:cs typeface="Arial" panose="020B0604020202020204" pitchFamily="34" charset="0"/>
            </a:endParaRPr>
          </a:p>
          <a:p>
            <a:pPr eaLnBrk="1" hangingPunct="1"/>
            <a:r>
              <a:rPr lang="en-US" dirty="0">
                <a:cs typeface="Arial" panose="020B0604020202020204" pitchFamily="34" charset="0"/>
              </a:rPr>
              <a:t>School may make unilateral change in placement:</a:t>
            </a:r>
          </a:p>
          <a:p>
            <a:pPr lvl="1" eaLnBrk="1" hangingPunct="1"/>
            <a:r>
              <a:rPr lang="en-US" dirty="0">
                <a:cs typeface="Arial" panose="020B0604020202020204" pitchFamily="34" charset="0"/>
              </a:rPr>
              <a:t>For 10 school days or less for students who violate the code of conduct.</a:t>
            </a:r>
          </a:p>
          <a:p>
            <a:pPr lvl="1" eaLnBrk="1" hangingPunct="1"/>
            <a:r>
              <a:rPr lang="en-US" dirty="0">
                <a:cs typeface="Arial" panose="020B0604020202020204" pitchFamily="34" charset="0"/>
              </a:rPr>
              <a:t>Over 10 days a manifestation determination must be held and </a:t>
            </a:r>
            <a:r>
              <a:rPr lang="en-US" b="1" dirty="0">
                <a:solidFill>
                  <a:srgbClr val="FF0000"/>
                </a:solidFill>
                <a:cs typeface="Arial" panose="020B0604020202020204" pitchFamily="34" charset="0"/>
              </a:rPr>
              <a:t>IF NOT </a:t>
            </a:r>
            <a:r>
              <a:rPr lang="en-US" dirty="0">
                <a:cs typeface="Arial" panose="020B0604020202020204" pitchFamily="34" charset="0"/>
              </a:rPr>
              <a:t>a manifestation of the student’s disability can be disciplined but </a:t>
            </a:r>
            <a:r>
              <a:rPr lang="en-US" dirty="0">
                <a:solidFill>
                  <a:srgbClr val="C00000"/>
                </a:solidFill>
                <a:cs typeface="Arial" panose="020B0604020202020204" pitchFamily="34" charset="0"/>
              </a:rPr>
              <a:t>FAPE </a:t>
            </a:r>
            <a:r>
              <a:rPr lang="en-US" b="1" dirty="0">
                <a:solidFill>
                  <a:srgbClr val="FF0000"/>
                </a:solidFill>
                <a:cs typeface="Arial" panose="020B0604020202020204" pitchFamily="34" charset="0"/>
              </a:rPr>
              <a:t>cannot be denied </a:t>
            </a:r>
            <a:r>
              <a:rPr lang="en-US" dirty="0">
                <a:cs typeface="Arial" panose="020B0604020202020204" pitchFamily="34" charset="0"/>
              </a:rPr>
              <a:t>and </a:t>
            </a:r>
            <a:r>
              <a:rPr lang="en-US" b="1" dirty="0">
                <a:solidFill>
                  <a:srgbClr val="FF0000"/>
                </a:solidFill>
                <a:cs typeface="Arial" panose="020B0604020202020204" pitchFamily="34" charset="0"/>
              </a:rPr>
              <a:t>IEP Team determines placement.</a:t>
            </a:r>
          </a:p>
          <a:p>
            <a:endParaRPr lang="en-US" dirty="0"/>
          </a:p>
        </p:txBody>
      </p:sp>
      <p:sp>
        <p:nvSpPr>
          <p:cNvPr id="4" name="Slide Number Placeholder 3"/>
          <p:cNvSpPr>
            <a:spLocks noGrp="1"/>
          </p:cNvSpPr>
          <p:nvPr>
            <p:ph type="sldNum" sz="quarter" idx="5"/>
          </p:nvPr>
        </p:nvSpPr>
        <p:spPr/>
        <p:txBody>
          <a:bodyPr/>
          <a:lstStyle/>
          <a:p>
            <a:fld id="{AAC36175-AD1C-4C54-8785-E854EDF8CA89}" type="slidenum">
              <a:rPr lang="en-US" smtClean="0"/>
              <a:t>12</a:t>
            </a:fld>
            <a:endParaRPr lang="en-US"/>
          </a:p>
        </p:txBody>
      </p:sp>
    </p:spTree>
    <p:extLst>
      <p:ext uri="{BB962C8B-B14F-4D97-AF65-F5344CB8AC3E}">
        <p14:creationId xmlns:p14="http://schemas.microsoft.com/office/powerpoint/2010/main" val="2712452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team determines that the conduct and or behavior in question was caused by or had a direct and substantial relationship to the child’s relationship OR a direct cause of the school’s failure to implement the IEP, the conduct shall be determined to be a manifestation of the child’s disability.</a:t>
            </a:r>
          </a:p>
          <a:p>
            <a:endParaRPr lang="en-US" dirty="0"/>
          </a:p>
        </p:txBody>
      </p:sp>
      <p:sp>
        <p:nvSpPr>
          <p:cNvPr id="4" name="Slide Number Placeholder 3"/>
          <p:cNvSpPr>
            <a:spLocks noGrp="1"/>
          </p:cNvSpPr>
          <p:nvPr>
            <p:ph type="sldNum" sz="quarter" idx="5"/>
          </p:nvPr>
        </p:nvSpPr>
        <p:spPr/>
        <p:txBody>
          <a:bodyPr/>
          <a:lstStyle/>
          <a:p>
            <a:fld id="{AAC36175-AD1C-4C54-8785-E854EDF8CA89}" type="slidenum">
              <a:rPr lang="en-US" smtClean="0"/>
              <a:t>13</a:t>
            </a:fld>
            <a:endParaRPr lang="en-US"/>
          </a:p>
        </p:txBody>
      </p:sp>
    </p:spTree>
    <p:extLst>
      <p:ext uri="{BB962C8B-B14F-4D97-AF65-F5344CB8AC3E}">
        <p14:creationId xmlns:p14="http://schemas.microsoft.com/office/powerpoint/2010/main" val="4113449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Zero Tolerance= 45 day placement</a:t>
            </a:r>
          </a:p>
          <a:p>
            <a:endParaRPr lang="en-US" dirty="0"/>
          </a:p>
        </p:txBody>
      </p:sp>
      <p:sp>
        <p:nvSpPr>
          <p:cNvPr id="4" name="Slide Number Placeholder 3"/>
          <p:cNvSpPr>
            <a:spLocks noGrp="1"/>
          </p:cNvSpPr>
          <p:nvPr>
            <p:ph type="sldNum" sz="quarter" idx="5"/>
          </p:nvPr>
        </p:nvSpPr>
        <p:spPr/>
        <p:txBody>
          <a:bodyPr/>
          <a:lstStyle/>
          <a:p>
            <a:fld id="{AAC36175-AD1C-4C54-8785-E854EDF8CA89}" type="slidenum">
              <a:rPr lang="en-US" smtClean="0"/>
              <a:t>17</a:t>
            </a:fld>
            <a:endParaRPr lang="en-US"/>
          </a:p>
        </p:txBody>
      </p:sp>
    </p:spTree>
    <p:extLst>
      <p:ext uri="{BB962C8B-B14F-4D97-AF65-F5344CB8AC3E}">
        <p14:creationId xmlns:p14="http://schemas.microsoft.com/office/powerpoint/2010/main" val="3302252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6175-AD1C-4C54-8785-E854EDF8CA89}" type="slidenum">
              <a:rPr lang="en-US" smtClean="0"/>
              <a:t>20</a:t>
            </a:fld>
            <a:endParaRPr lang="en-US"/>
          </a:p>
        </p:txBody>
      </p:sp>
    </p:spTree>
    <p:extLst>
      <p:ext uri="{BB962C8B-B14F-4D97-AF65-F5344CB8AC3E}">
        <p14:creationId xmlns:p14="http://schemas.microsoft.com/office/powerpoint/2010/main" val="1837587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6175-AD1C-4C54-8785-E854EDF8CA89}" type="slidenum">
              <a:rPr lang="en-US" smtClean="0"/>
              <a:t>22</a:t>
            </a:fld>
            <a:endParaRPr lang="en-US"/>
          </a:p>
        </p:txBody>
      </p:sp>
    </p:spTree>
    <p:extLst>
      <p:ext uri="{BB962C8B-B14F-4D97-AF65-F5344CB8AC3E}">
        <p14:creationId xmlns:p14="http://schemas.microsoft.com/office/powerpoint/2010/main" val="3787808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ctr">
              <a:defRPr sz="5000"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533664" y="3344130"/>
            <a:ext cx="4337540" cy="1655762"/>
          </a:xfrm>
        </p:spPr>
        <p:txBody>
          <a:bodyPr>
            <a:normAutofit/>
          </a:bodyPr>
          <a:lstStyle>
            <a:lvl1pPr marL="0" indent="0" algn="ctr">
              <a:buNone/>
              <a:defRPr sz="2800" b="0"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lvl1pPr>
              <a:defRPr>
                <a:solidFill>
                  <a:schemeClr val="bg1"/>
                </a:solidFill>
              </a:defRPr>
            </a:lvl1pPr>
          </a:lstStyle>
          <a:p>
            <a:fld id="{7996B465-0A39-485E-A1D9-D1F631DCE957}" type="datetimeFigureOut">
              <a:rPr lang="en-US" smtClean="0"/>
              <a:t>6/1/2023</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lvl1pPr>
              <a:defRPr>
                <a:solidFill>
                  <a:schemeClr val="bg1"/>
                </a:solidFill>
              </a:defRPr>
            </a:lvl1pPr>
          </a:lstStyle>
          <a:p>
            <a:fld id="{354621B2-C1D0-445A-A90B-4D94258B112A}" type="slidenum">
              <a:rPr lang="en-US" smtClean="0"/>
              <a:t>‹#›</a:t>
            </a:fld>
            <a:endParaRPr lang="en-US"/>
          </a:p>
        </p:txBody>
      </p:sp>
    </p:spTree>
    <p:extLst>
      <p:ext uri="{BB962C8B-B14F-4D97-AF65-F5344CB8AC3E}">
        <p14:creationId xmlns:p14="http://schemas.microsoft.com/office/powerpoint/2010/main" val="239341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defRPr sz="5000"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p:spPr>
        <p:txBody>
          <a:bodyPr>
            <a:normAutofit/>
          </a:bodyPr>
          <a:lstStyle>
            <a:lvl1pPr marL="0" indent="0" algn="l">
              <a:buNone/>
              <a:defRPr sz="2800" b="0"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7996B465-0A39-485E-A1D9-D1F631DCE957}" type="datetimeFigureOut">
              <a:rPr lang="en-US" smtClean="0"/>
              <a:t>6/1/2023</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354621B2-C1D0-445A-A90B-4D94258B112A}" type="slidenum">
              <a:rPr lang="en-US" smtClean="0"/>
              <a:t>‹#›</a:t>
            </a:fld>
            <a:endParaRPr lang="en-US"/>
          </a:p>
        </p:txBody>
      </p:sp>
    </p:spTree>
    <p:extLst>
      <p:ext uri="{BB962C8B-B14F-4D97-AF65-F5344CB8AC3E}">
        <p14:creationId xmlns:p14="http://schemas.microsoft.com/office/powerpoint/2010/main" val="210460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p:spPr>
        <p:txBody>
          <a:bodyPr/>
          <a:lstStyle>
            <a:lvl1pPr>
              <a:defRPr sz="2400"/>
            </a:lvl1pPr>
            <a:lvl2pPr>
              <a:defRPr sz="22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lvl1pPr>
              <a:defRPr>
                <a:solidFill>
                  <a:schemeClr val="bg1"/>
                </a:solidFill>
              </a:defRPr>
            </a:lvl1pPr>
          </a:lstStyle>
          <a:p>
            <a:fld id="{7996B465-0A39-485E-A1D9-D1F631DCE957}" type="datetimeFigureOut">
              <a:rPr lang="en-US" smtClean="0"/>
              <a:t>6/1/2023</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lvl1pPr>
              <a:defRPr>
                <a:solidFill>
                  <a:schemeClr val="bg1"/>
                </a:solidFill>
              </a:defRPr>
            </a:lvl1pPr>
          </a:lstStyle>
          <a:p>
            <a:fld id="{354621B2-C1D0-445A-A90B-4D94258B112A}" type="slidenum">
              <a:rPr lang="en-US" smtClean="0"/>
              <a:t>‹#›</a:t>
            </a:fld>
            <a:endParaRPr lang="en-US"/>
          </a:p>
        </p:txBody>
      </p:sp>
    </p:spTree>
    <p:extLst>
      <p:ext uri="{BB962C8B-B14F-4D97-AF65-F5344CB8AC3E}">
        <p14:creationId xmlns:p14="http://schemas.microsoft.com/office/powerpoint/2010/main" val="35859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59369"/>
            <a:ext cx="5181600" cy="4351338"/>
          </a:xfrm>
        </p:spPr>
        <p:txBody>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7996B465-0A39-485E-A1D9-D1F631DCE957}" type="datetimeFigureOut">
              <a:rPr lang="en-US" smtClean="0"/>
              <a:t>6/1/2023</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354621B2-C1D0-445A-A90B-4D94258B112A}" type="slidenum">
              <a:rPr lang="en-US" smtClean="0"/>
              <a:t>‹#›</a:t>
            </a:fld>
            <a:endParaRPr lang="en-US"/>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7791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659369"/>
            <a:ext cx="5181600" cy="4351338"/>
          </a:xfrm>
        </p:spPr>
        <p:txBody>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7996B465-0A39-485E-A1D9-D1F631DCE957}" type="datetimeFigureOut">
              <a:rPr lang="en-US" smtClean="0"/>
              <a:t>6/1/2023</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354621B2-C1D0-445A-A90B-4D94258B112A}" type="slidenum">
              <a:rPr lang="en-US" smtClean="0"/>
              <a:t>‹#›</a:t>
            </a:fld>
            <a:endParaRPr lang="en-US"/>
          </a:p>
        </p:txBody>
      </p:sp>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norm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6117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normAutofit/>
          </a:bodyPr>
          <a:lstStyle>
            <a:lvl1pPr>
              <a:defRPr sz="4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p:spPr>
        <p:txBody>
          <a:bodyPr/>
          <a:lstStyle>
            <a:lvl1pPr>
              <a:defRPr sz="2400"/>
            </a:lvl1pPr>
            <a:lvl2pPr>
              <a:defRPr sz="22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7996B465-0A39-485E-A1D9-D1F631DCE957}" type="datetimeFigureOut">
              <a:rPr lang="en-US" smtClean="0"/>
              <a:t>6/1/2023</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354621B2-C1D0-445A-A90B-4D94258B112A}" type="slidenum">
              <a:rPr lang="en-US" smtClean="0"/>
              <a:t>‹#›</a:t>
            </a:fld>
            <a:endParaRPr lang="en-US"/>
          </a:p>
        </p:txBody>
      </p:sp>
      <p:cxnSp>
        <p:nvCxnSpPr>
          <p:cNvPr id="8" name="Straight Connector 7">
            <a:extLst>
              <a:ext uri="{FF2B5EF4-FFF2-40B4-BE49-F238E27FC236}">
                <a16:creationId xmlns:a16="http://schemas.microsoft.com/office/drawing/2014/main" id="{09EFD235-9A73-624F-9C6B-2C965BAAD0E4}"/>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71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fld id="{7996B465-0A39-485E-A1D9-D1F631DCE957}" type="datetimeFigureOut">
              <a:rPr lang="en-US" smtClean="0"/>
              <a:t>6/1/2023</a:t>
            </a:fld>
            <a:endParaRPr lang="en-US"/>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fld id="{354621B2-C1D0-445A-A90B-4D94258B112A}" type="slidenum">
              <a:rPr lang="en-US" smtClean="0"/>
              <a:t>‹#›</a:t>
            </a:fld>
            <a:endParaRPr lang="en-US"/>
          </a:p>
        </p:txBody>
      </p:sp>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normAutofit/>
          </a:bodyPr>
          <a:lstStyle>
            <a:lvl1pPr>
              <a:defRPr sz="4000">
                <a:solidFill>
                  <a:schemeClr val="bg1"/>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67098B7F-4054-2D4B-8750-39161BE6343F}"/>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922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0012" y="870200"/>
            <a:ext cx="6172200" cy="4998788"/>
          </a:xfrm>
        </p:spPr>
        <p:txBody>
          <a:bodyPr/>
          <a:lstStyle>
            <a:lvl1pPr>
              <a:defRPr sz="28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fld id="{7996B465-0A39-485E-A1D9-D1F631DCE957}" type="datetimeFigureOut">
              <a:rPr lang="en-US" smtClean="0"/>
              <a:t>6/1/2023</a:t>
            </a:fld>
            <a:endParaRPr lang="en-US"/>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fld id="{354621B2-C1D0-445A-A90B-4D94258B112A}" type="slidenum">
              <a:rPr lang="en-US" smtClean="0"/>
              <a:t>‹#›</a:t>
            </a:fld>
            <a:endParaRPr lang="en-US"/>
          </a:p>
        </p:txBody>
      </p:sp>
    </p:spTree>
    <p:extLst>
      <p:ext uri="{BB962C8B-B14F-4D97-AF65-F5344CB8AC3E}">
        <p14:creationId xmlns:p14="http://schemas.microsoft.com/office/powerpoint/2010/main" val="1465955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DAFF38-294A-684C-AB49-03489C75D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7996B465-0A39-485E-A1D9-D1F631DCE957}" type="datetimeFigureOut">
              <a:rPr lang="en-US" smtClean="0"/>
              <a:t>6/1/2023</a:t>
            </a:fld>
            <a:endParaRPr lang="en-US"/>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354621B2-C1D0-445A-A90B-4D94258B112A}" type="slidenum">
              <a:rPr lang="en-US" smtClean="0"/>
              <a:t>‹#›</a:t>
            </a:fld>
            <a:endParaRPr lang="en-US"/>
          </a:p>
        </p:txBody>
      </p:sp>
    </p:spTree>
    <p:extLst>
      <p:ext uri="{BB962C8B-B14F-4D97-AF65-F5344CB8AC3E}">
        <p14:creationId xmlns:p14="http://schemas.microsoft.com/office/powerpoint/2010/main" val="1353258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32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sites.ed.gov/idea/?src=pr"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www.fldoe.org/academics/exceptional-student-edu/beess-resources/presentations-pubs/" TargetMode="External"/><Relationship Id="rId5" Type="http://schemas.openxmlformats.org/officeDocument/2006/relationships/hyperlink" Target="http://www.fldoe.org/" TargetMode="External"/><Relationship Id="rId4" Type="http://schemas.openxmlformats.org/officeDocument/2006/relationships/hyperlink" Target="http://www.wrightslaw.com/"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disabilityrightsflorida.org/"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disabilityrightsflorida.or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DCD4-D8AD-49FB-9443-5B45E87597DB}"/>
              </a:ext>
            </a:extLst>
          </p:cNvPr>
          <p:cNvSpPr>
            <a:spLocks noGrp="1"/>
          </p:cNvSpPr>
          <p:nvPr>
            <p:ph type="ctrTitle"/>
          </p:nvPr>
        </p:nvSpPr>
        <p:spPr>
          <a:xfrm>
            <a:off x="6096000" y="996177"/>
            <a:ext cx="5679635" cy="2624674"/>
          </a:xfrm>
        </p:spPr>
        <p:txBody>
          <a:bodyPr>
            <a:normAutofit fontScale="90000"/>
          </a:bodyPr>
          <a:lstStyle/>
          <a:p>
            <a:r>
              <a:rPr lang="en-US" dirty="0"/>
              <a:t>To Be or Not To Be a Manifestation, That is the Question?</a:t>
            </a:r>
          </a:p>
        </p:txBody>
      </p:sp>
      <p:sp>
        <p:nvSpPr>
          <p:cNvPr id="3" name="Subtitle 2">
            <a:extLst>
              <a:ext uri="{FF2B5EF4-FFF2-40B4-BE49-F238E27FC236}">
                <a16:creationId xmlns:a16="http://schemas.microsoft.com/office/drawing/2014/main" id="{5322EA38-1944-4CAE-8C88-B139C23AC3A8}"/>
              </a:ext>
            </a:extLst>
          </p:cNvPr>
          <p:cNvSpPr>
            <a:spLocks noGrp="1"/>
          </p:cNvSpPr>
          <p:nvPr>
            <p:ph type="subTitle" idx="1"/>
          </p:nvPr>
        </p:nvSpPr>
        <p:spPr>
          <a:xfrm>
            <a:off x="5379720" y="4549486"/>
            <a:ext cx="6502595" cy="1711106"/>
          </a:xfrm>
        </p:spPr>
        <p:txBody>
          <a:bodyPr>
            <a:normAutofit/>
          </a:bodyPr>
          <a:lstStyle/>
          <a:p>
            <a:r>
              <a:rPr lang="en-US" sz="2200" dirty="0"/>
              <a:t>Ann Siegel, Esq., Legal Director</a:t>
            </a:r>
          </a:p>
          <a:p>
            <a:r>
              <a:rPr lang="en-US" sz="2200" dirty="0" err="1"/>
              <a:t>Nately</a:t>
            </a:r>
            <a:r>
              <a:rPr lang="en-US" sz="2200" dirty="0"/>
              <a:t> Alvarez, Senior Advocate Investigator</a:t>
            </a:r>
          </a:p>
          <a:p>
            <a:r>
              <a:rPr lang="en-US" sz="2200" dirty="0"/>
              <a:t>Family Café 2023</a:t>
            </a:r>
          </a:p>
        </p:txBody>
      </p:sp>
    </p:spTree>
    <p:extLst>
      <p:ext uri="{BB962C8B-B14F-4D97-AF65-F5344CB8AC3E}">
        <p14:creationId xmlns:p14="http://schemas.microsoft.com/office/powerpoint/2010/main" val="53256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B9A75-572B-4476-BE85-4249F55C5038}"/>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61D4ECC2-70F8-45A0-9B25-E0AF0E3749E2}"/>
              </a:ext>
            </a:extLst>
          </p:cNvPr>
          <p:cNvSpPr>
            <a:spLocks noGrp="1"/>
          </p:cNvSpPr>
          <p:nvPr>
            <p:ph idx="1"/>
          </p:nvPr>
        </p:nvSpPr>
        <p:spPr/>
        <p:txBody>
          <a:bodyPr/>
          <a:lstStyle/>
          <a:p>
            <a:pPr>
              <a:spcAft>
                <a:spcPts val="1200"/>
              </a:spcAft>
            </a:pPr>
            <a:r>
              <a:rPr lang="en-US" sz="2800" dirty="0"/>
              <a:t>What is a Manifestation Determination Review (MDR)?</a:t>
            </a:r>
          </a:p>
          <a:p>
            <a:pPr>
              <a:spcAft>
                <a:spcPts val="1200"/>
              </a:spcAft>
            </a:pPr>
            <a:r>
              <a:rPr lang="en-US" sz="2800" dirty="0"/>
              <a:t>What constitutes a change of placement?</a:t>
            </a:r>
          </a:p>
          <a:p>
            <a:pPr>
              <a:spcAft>
                <a:spcPts val="1200"/>
              </a:spcAft>
            </a:pPr>
            <a:r>
              <a:rPr lang="en-US" sz="2800" dirty="0"/>
              <a:t>What triggers an MDR?</a:t>
            </a:r>
          </a:p>
          <a:p>
            <a:pPr>
              <a:spcAft>
                <a:spcPts val="1200"/>
              </a:spcAft>
            </a:pPr>
            <a:r>
              <a:rPr lang="en-US" sz="2800" dirty="0"/>
              <a:t>How to prepare for an MDR?</a:t>
            </a:r>
          </a:p>
          <a:p>
            <a:pPr>
              <a:spcAft>
                <a:spcPts val="1200"/>
              </a:spcAft>
            </a:pPr>
            <a:r>
              <a:rPr lang="en-US" sz="2800" dirty="0"/>
              <a:t>What are the legal requirements?</a:t>
            </a:r>
          </a:p>
          <a:p>
            <a:pPr>
              <a:spcAft>
                <a:spcPts val="1200"/>
              </a:spcAft>
            </a:pPr>
            <a:r>
              <a:rPr lang="en-US" sz="2800" dirty="0"/>
              <a:t>How to obtain behavioral supports for your child? </a:t>
            </a:r>
          </a:p>
          <a:p>
            <a:pPr>
              <a:spcAft>
                <a:spcPts val="1200"/>
              </a:spcAft>
            </a:pPr>
            <a:endParaRPr lang="en-US" sz="2800" dirty="0"/>
          </a:p>
        </p:txBody>
      </p:sp>
    </p:spTree>
    <p:extLst>
      <p:ext uri="{BB962C8B-B14F-4D97-AF65-F5344CB8AC3E}">
        <p14:creationId xmlns:p14="http://schemas.microsoft.com/office/powerpoint/2010/main" val="1777331350"/>
      </p:ext>
    </p:extLst>
  </p:cSld>
  <p:clrMapOvr>
    <a:masterClrMapping/>
  </p:clrMapOvr>
  <mc:AlternateContent xmlns:mc="http://schemas.openxmlformats.org/markup-compatibility/2006" xmlns:p14="http://schemas.microsoft.com/office/powerpoint/2010/main">
    <mc:Choice Requires="p14">
      <p:transition spd="slow" p14:dur="2000" advTm="17508"/>
    </mc:Choice>
    <mc:Fallback xmlns="">
      <p:transition spd="slow" advTm="1750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ED8D-7127-410F-8A9E-A706D3A40A45}"/>
              </a:ext>
            </a:extLst>
          </p:cNvPr>
          <p:cNvSpPr>
            <a:spLocks noGrp="1"/>
          </p:cNvSpPr>
          <p:nvPr>
            <p:ph type="ctrTitle"/>
          </p:nvPr>
        </p:nvSpPr>
        <p:spPr/>
        <p:txBody>
          <a:bodyPr>
            <a:normAutofit/>
          </a:bodyPr>
          <a:lstStyle/>
          <a:p>
            <a:r>
              <a:rPr lang="en-US" dirty="0"/>
              <a:t>What is a Manifestation Determination Review? </a:t>
            </a:r>
          </a:p>
        </p:txBody>
      </p:sp>
    </p:spTree>
    <p:extLst>
      <p:ext uri="{BB962C8B-B14F-4D97-AF65-F5344CB8AC3E}">
        <p14:creationId xmlns:p14="http://schemas.microsoft.com/office/powerpoint/2010/main" val="3826042632"/>
      </p:ext>
    </p:extLst>
  </p:cSld>
  <p:clrMapOvr>
    <a:masterClrMapping/>
  </p:clrMapOvr>
  <mc:AlternateContent xmlns:mc="http://schemas.openxmlformats.org/markup-compatibility/2006" xmlns:p14="http://schemas.microsoft.com/office/powerpoint/2010/main">
    <mc:Choice Requires="p14">
      <p:transition spd="slow" p14:dur="2000" advTm="4950"/>
    </mc:Choice>
    <mc:Fallback xmlns="">
      <p:transition spd="slow" advTm="495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E4DDB-19FD-4BBD-AB25-F2B9E9E0866C}"/>
              </a:ext>
            </a:extLst>
          </p:cNvPr>
          <p:cNvSpPr>
            <a:spLocks noGrp="1"/>
          </p:cNvSpPr>
          <p:nvPr>
            <p:ph type="title"/>
          </p:nvPr>
        </p:nvSpPr>
        <p:spPr>
          <a:xfrm>
            <a:off x="838200" y="406399"/>
            <a:ext cx="10515600" cy="908783"/>
          </a:xfrm>
        </p:spPr>
        <p:txBody>
          <a:bodyPr>
            <a:normAutofit/>
          </a:bodyPr>
          <a:lstStyle/>
          <a:p>
            <a:r>
              <a:rPr lang="en-US" sz="3600" dirty="0"/>
              <a:t>Manifestation Determination Review (1 of 3)</a:t>
            </a:r>
          </a:p>
        </p:txBody>
      </p:sp>
      <p:sp>
        <p:nvSpPr>
          <p:cNvPr id="3" name="Content Placeholder 2">
            <a:extLst>
              <a:ext uri="{FF2B5EF4-FFF2-40B4-BE49-F238E27FC236}">
                <a16:creationId xmlns:a16="http://schemas.microsoft.com/office/drawing/2014/main" id="{C4561761-3804-471F-8C57-301CDE21C5B9}"/>
              </a:ext>
            </a:extLst>
          </p:cNvPr>
          <p:cNvSpPr>
            <a:spLocks noGrp="1"/>
          </p:cNvSpPr>
          <p:nvPr>
            <p:ph idx="1"/>
          </p:nvPr>
        </p:nvSpPr>
        <p:spPr/>
        <p:txBody>
          <a:bodyPr/>
          <a:lstStyle/>
          <a:p>
            <a:pPr>
              <a:spcAft>
                <a:spcPts val="1200"/>
              </a:spcAft>
            </a:pPr>
            <a:r>
              <a:rPr lang="en-US" dirty="0"/>
              <a:t>When a student with a disability has been either suspended for consecutive or cumulative of 11 or more days within one school year </a:t>
            </a:r>
            <a:r>
              <a:rPr lang="en-US" u="sng" dirty="0"/>
              <a:t>OR</a:t>
            </a:r>
            <a:r>
              <a:rPr lang="en-US" dirty="0"/>
              <a:t> the school is proposing a change of placement before the suspension exceed 10 days.</a:t>
            </a:r>
          </a:p>
          <a:p>
            <a:pPr>
              <a:spcAft>
                <a:spcPts val="1200"/>
              </a:spcAft>
            </a:pPr>
            <a:r>
              <a:rPr lang="en-US" dirty="0"/>
              <a:t>A MDR must occur within 10 school days of any decision to change the placement of a child with a disability because of a violation of a code of student conduct, such as suspension.</a:t>
            </a:r>
          </a:p>
          <a:p>
            <a:pPr>
              <a:spcAft>
                <a:spcPts val="1200"/>
              </a:spcAft>
            </a:pPr>
            <a:r>
              <a:rPr lang="en-US" dirty="0"/>
              <a:t>A MDR includes the parent, local educational agency (LEA), and relevant members of the IEP team. </a:t>
            </a:r>
          </a:p>
          <a:p>
            <a:pPr>
              <a:spcAft>
                <a:spcPts val="1200"/>
              </a:spcAft>
            </a:pPr>
            <a:r>
              <a:rPr lang="en-US" dirty="0"/>
              <a:t>34 CFR §300.536</a:t>
            </a:r>
          </a:p>
          <a:p>
            <a:pPr>
              <a:spcAft>
                <a:spcPts val="1200"/>
              </a:spcAft>
            </a:pPr>
            <a:r>
              <a:rPr lang="en-US" dirty="0"/>
              <a:t>An MDR applies to any student with a disability that has either a 504 plan or an IEP</a:t>
            </a:r>
          </a:p>
          <a:p>
            <a:pPr marL="0" indent="0">
              <a:spcAft>
                <a:spcPts val="1200"/>
              </a:spcAft>
              <a:buNone/>
            </a:pPr>
            <a:endParaRPr lang="en-US" dirty="0"/>
          </a:p>
        </p:txBody>
      </p:sp>
    </p:spTree>
    <p:extLst>
      <p:ext uri="{BB962C8B-B14F-4D97-AF65-F5344CB8AC3E}">
        <p14:creationId xmlns:p14="http://schemas.microsoft.com/office/powerpoint/2010/main" val="196144280"/>
      </p:ext>
    </p:extLst>
  </p:cSld>
  <p:clrMapOvr>
    <a:masterClrMapping/>
  </p:clrMapOvr>
  <mc:AlternateContent xmlns:mc="http://schemas.openxmlformats.org/markup-compatibility/2006" xmlns:p14="http://schemas.microsoft.com/office/powerpoint/2010/main">
    <mc:Choice Requires="p14">
      <p:transition spd="slow" p14:dur="2000" advTm="46856"/>
    </mc:Choice>
    <mc:Fallback xmlns="">
      <p:transition spd="slow" advTm="4685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6E652-D1DC-444C-8C7B-F1D63FC14444}"/>
              </a:ext>
            </a:extLst>
          </p:cNvPr>
          <p:cNvSpPr>
            <a:spLocks noGrp="1"/>
          </p:cNvSpPr>
          <p:nvPr>
            <p:ph type="title"/>
          </p:nvPr>
        </p:nvSpPr>
        <p:spPr>
          <a:xfrm>
            <a:off x="838200" y="408155"/>
            <a:ext cx="10515600" cy="908783"/>
          </a:xfrm>
        </p:spPr>
        <p:txBody>
          <a:bodyPr>
            <a:normAutofit/>
          </a:bodyPr>
          <a:lstStyle/>
          <a:p>
            <a:r>
              <a:rPr lang="en-US" sz="3600" dirty="0"/>
              <a:t>Manifestation Determination Review (2 of 3)  </a:t>
            </a:r>
          </a:p>
        </p:txBody>
      </p:sp>
      <p:sp>
        <p:nvSpPr>
          <p:cNvPr id="3" name="Content Placeholder 2">
            <a:extLst>
              <a:ext uri="{FF2B5EF4-FFF2-40B4-BE49-F238E27FC236}">
                <a16:creationId xmlns:a16="http://schemas.microsoft.com/office/drawing/2014/main" id="{682CA81C-D620-49C7-8E1D-C3C54EF89A29}"/>
              </a:ext>
            </a:extLst>
          </p:cNvPr>
          <p:cNvSpPr>
            <a:spLocks noGrp="1"/>
          </p:cNvSpPr>
          <p:nvPr>
            <p:ph idx="1"/>
          </p:nvPr>
        </p:nvSpPr>
        <p:spPr>
          <a:xfrm>
            <a:off x="838200" y="1645870"/>
            <a:ext cx="10515600" cy="4441891"/>
          </a:xfrm>
        </p:spPr>
        <p:txBody>
          <a:bodyPr>
            <a:noAutofit/>
          </a:bodyPr>
          <a:lstStyle/>
          <a:p>
            <a:pPr>
              <a:spcAft>
                <a:spcPts val="1200"/>
              </a:spcAft>
            </a:pPr>
            <a:r>
              <a:rPr lang="en-US" dirty="0"/>
              <a:t>The team must review the behavior in question and shall review all relevant information in the student’s file, including the child’s Individualized Education Plan (IEP), any teacher observations, and any relevant information provided by the parents to determine the following:</a:t>
            </a:r>
          </a:p>
          <a:p>
            <a:pPr marL="914400" lvl="1" indent="-457200">
              <a:spcBef>
                <a:spcPts val="1000"/>
              </a:spcBef>
              <a:spcAft>
                <a:spcPts val="1200"/>
              </a:spcAft>
              <a:buFont typeface="+mj-lt"/>
              <a:buAutoNum type="arabicPeriod"/>
            </a:pPr>
            <a:r>
              <a:rPr lang="en-US" dirty="0"/>
              <a:t>If the conduct in question was caused by, or had a direct and substantial relationship to, the child’s disability				</a:t>
            </a:r>
          </a:p>
          <a:p>
            <a:pPr marL="914400" lvl="1" indent="-457200">
              <a:spcBef>
                <a:spcPts val="1000"/>
              </a:spcBef>
              <a:spcAft>
                <a:spcPts val="1200"/>
              </a:spcAft>
              <a:buFont typeface="+mj-lt"/>
              <a:buAutoNum type="arabicPeriod"/>
            </a:pPr>
            <a:r>
              <a:rPr lang="en-US" dirty="0"/>
              <a:t>If the conduct in question was the direct result of the local educational agency’s failure to implement the IEP</a:t>
            </a:r>
          </a:p>
          <a:p>
            <a:pPr marL="342900" lvl="1" indent="-342900">
              <a:spcBef>
                <a:spcPts val="1000"/>
              </a:spcBef>
              <a:spcAft>
                <a:spcPts val="1200"/>
              </a:spcAft>
            </a:pPr>
            <a:r>
              <a:rPr lang="en-US" dirty="0"/>
              <a:t>If the team answers yes to either of those questions, then the conduct shall be determined to be a manifestation of the child’s disability.</a:t>
            </a:r>
          </a:p>
          <a:p>
            <a:pPr marL="342900" lvl="1" indent="-342900">
              <a:spcBef>
                <a:spcPts val="1000"/>
              </a:spcBef>
              <a:spcAft>
                <a:spcPts val="1200"/>
              </a:spcAft>
            </a:pPr>
            <a:r>
              <a:rPr lang="en-US" dirty="0"/>
              <a:t>Remember this is a TEAM decision.  It is not a vote. </a:t>
            </a:r>
          </a:p>
          <a:p>
            <a:pPr marL="457200" lvl="1" indent="0">
              <a:spcBef>
                <a:spcPts val="1000"/>
              </a:spcBef>
              <a:spcAft>
                <a:spcPts val="1200"/>
              </a:spcAft>
              <a:buNone/>
            </a:pPr>
            <a:endParaRPr lang="en-US" dirty="0"/>
          </a:p>
        </p:txBody>
      </p:sp>
    </p:spTree>
    <p:extLst>
      <p:ext uri="{BB962C8B-B14F-4D97-AF65-F5344CB8AC3E}">
        <p14:creationId xmlns:p14="http://schemas.microsoft.com/office/powerpoint/2010/main" val="334812947"/>
      </p:ext>
    </p:extLst>
  </p:cSld>
  <p:clrMapOvr>
    <a:masterClrMapping/>
  </p:clrMapOvr>
  <mc:AlternateContent xmlns:mc="http://schemas.openxmlformats.org/markup-compatibility/2006" xmlns:p14="http://schemas.microsoft.com/office/powerpoint/2010/main">
    <mc:Choice Requires="p14">
      <p:transition spd="slow" p14:dur="2000" advTm="87963"/>
    </mc:Choice>
    <mc:Fallback xmlns="">
      <p:transition spd="slow" advTm="8796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D489-5F06-4C86-8AD3-21BE4CEB8A30}"/>
              </a:ext>
            </a:extLst>
          </p:cNvPr>
          <p:cNvSpPr>
            <a:spLocks noGrp="1"/>
          </p:cNvSpPr>
          <p:nvPr>
            <p:ph type="title"/>
          </p:nvPr>
        </p:nvSpPr>
        <p:spPr/>
        <p:txBody>
          <a:bodyPr>
            <a:normAutofit/>
          </a:bodyPr>
          <a:lstStyle/>
          <a:p>
            <a:r>
              <a:rPr lang="en-US" sz="3600" dirty="0"/>
              <a:t>Manifestation Determination Review (3 of 3)</a:t>
            </a:r>
          </a:p>
        </p:txBody>
      </p:sp>
      <p:sp>
        <p:nvSpPr>
          <p:cNvPr id="3" name="Content Placeholder 2">
            <a:extLst>
              <a:ext uri="{FF2B5EF4-FFF2-40B4-BE49-F238E27FC236}">
                <a16:creationId xmlns:a16="http://schemas.microsoft.com/office/drawing/2014/main" id="{42515647-A316-4EB9-9F86-AEB0AB1C1E51}"/>
              </a:ext>
            </a:extLst>
          </p:cNvPr>
          <p:cNvSpPr>
            <a:spLocks noGrp="1"/>
          </p:cNvSpPr>
          <p:nvPr>
            <p:ph idx="1"/>
          </p:nvPr>
        </p:nvSpPr>
        <p:spPr/>
        <p:txBody>
          <a:bodyPr/>
          <a:lstStyle/>
          <a:p>
            <a:pPr marL="0" indent="0">
              <a:spcAft>
                <a:spcPts val="1200"/>
              </a:spcAft>
              <a:buNone/>
            </a:pPr>
            <a:r>
              <a:rPr lang="en-US" dirty="0"/>
              <a:t>Once the determination has been made that the behavior in question is a manifestation, the IEP Team shall:</a:t>
            </a:r>
          </a:p>
          <a:p>
            <a:pPr marL="914400" lvl="1" indent="-457200">
              <a:spcBef>
                <a:spcPts val="1000"/>
              </a:spcBef>
              <a:spcAft>
                <a:spcPts val="1200"/>
              </a:spcAft>
              <a:buFont typeface="+mj-lt"/>
              <a:buAutoNum type="arabicPeriod"/>
            </a:pPr>
            <a:r>
              <a:rPr lang="en-US" dirty="0"/>
              <a:t>Conduct a functional behavioral assessment (FBA) and implement a behavioral intervention plan (BIP) for such child, provided that one had not conducted such assessment prior to such determination before the behavior that resulted in a change in placement.</a:t>
            </a:r>
          </a:p>
          <a:p>
            <a:pPr marL="914400" lvl="1" indent="-457200">
              <a:spcBef>
                <a:spcPts val="1000"/>
              </a:spcBef>
              <a:spcAft>
                <a:spcPts val="1200"/>
              </a:spcAft>
              <a:buFont typeface="+mj-lt"/>
              <a:buAutoNum type="arabicPeriod"/>
            </a:pPr>
            <a:r>
              <a:rPr lang="en-US" dirty="0"/>
              <a:t>In the situation where a behavioral intervention plan has been developed, review the BIP if the child already has one, and modify it, as necessary, to address the behavioral needs of the child.</a:t>
            </a:r>
          </a:p>
          <a:p>
            <a:pPr marL="914400" lvl="1" indent="-457200">
              <a:spcBef>
                <a:spcPts val="1000"/>
              </a:spcBef>
              <a:spcAft>
                <a:spcPts val="1200"/>
              </a:spcAft>
              <a:buFont typeface="+mj-lt"/>
              <a:buAutoNum type="arabicPeriod"/>
            </a:pPr>
            <a:r>
              <a:rPr lang="en-US" dirty="0"/>
              <a:t>Return the child to the placement from which the child was removed, unless the parent and team agree to a change of placement as part of the modification of the behavioral intervention plan.</a:t>
            </a:r>
          </a:p>
        </p:txBody>
      </p:sp>
    </p:spTree>
    <p:extLst>
      <p:ext uri="{BB962C8B-B14F-4D97-AF65-F5344CB8AC3E}">
        <p14:creationId xmlns:p14="http://schemas.microsoft.com/office/powerpoint/2010/main" val="984319351"/>
      </p:ext>
    </p:extLst>
  </p:cSld>
  <p:clrMapOvr>
    <a:masterClrMapping/>
  </p:clrMapOvr>
  <mc:AlternateContent xmlns:mc="http://schemas.openxmlformats.org/markup-compatibility/2006" xmlns:p14="http://schemas.microsoft.com/office/powerpoint/2010/main">
    <mc:Choice Requires="p14">
      <p:transition spd="slow" p14:dur="2000" advTm="100190"/>
    </mc:Choice>
    <mc:Fallback xmlns="">
      <p:transition spd="slow" advTm="10019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AE516-D198-4DB8-A602-3925FB4B19D9}"/>
              </a:ext>
            </a:extLst>
          </p:cNvPr>
          <p:cNvSpPr>
            <a:spLocks noGrp="1"/>
          </p:cNvSpPr>
          <p:nvPr>
            <p:ph type="ctrTitle"/>
          </p:nvPr>
        </p:nvSpPr>
        <p:spPr>
          <a:xfrm>
            <a:off x="1598141" y="1367692"/>
            <a:ext cx="8765059" cy="2265194"/>
          </a:xfrm>
        </p:spPr>
        <p:txBody>
          <a:bodyPr>
            <a:normAutofit/>
          </a:bodyPr>
          <a:lstStyle/>
          <a:p>
            <a:r>
              <a:rPr lang="en-US" dirty="0"/>
              <a:t>What Constitutes a Change of Placement?</a:t>
            </a:r>
          </a:p>
        </p:txBody>
      </p:sp>
    </p:spTree>
    <p:extLst>
      <p:ext uri="{BB962C8B-B14F-4D97-AF65-F5344CB8AC3E}">
        <p14:creationId xmlns:p14="http://schemas.microsoft.com/office/powerpoint/2010/main" val="2597758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F7831-1108-4C7B-9F3F-4E94E48B3ADF}"/>
              </a:ext>
            </a:extLst>
          </p:cNvPr>
          <p:cNvSpPr>
            <a:spLocks noGrp="1"/>
          </p:cNvSpPr>
          <p:nvPr>
            <p:ph type="title"/>
          </p:nvPr>
        </p:nvSpPr>
        <p:spPr/>
        <p:txBody>
          <a:bodyPr/>
          <a:lstStyle/>
          <a:p>
            <a:r>
              <a:rPr lang="en-US" dirty="0"/>
              <a:t>Change of Placement</a:t>
            </a:r>
          </a:p>
        </p:txBody>
      </p:sp>
      <p:sp>
        <p:nvSpPr>
          <p:cNvPr id="3" name="Content Placeholder 2">
            <a:extLst>
              <a:ext uri="{FF2B5EF4-FFF2-40B4-BE49-F238E27FC236}">
                <a16:creationId xmlns:a16="http://schemas.microsoft.com/office/drawing/2014/main" id="{2D32355E-B479-464F-94C9-EF852DE25324}"/>
              </a:ext>
            </a:extLst>
          </p:cNvPr>
          <p:cNvSpPr>
            <a:spLocks noGrp="1"/>
          </p:cNvSpPr>
          <p:nvPr>
            <p:ph idx="1"/>
          </p:nvPr>
        </p:nvSpPr>
        <p:spPr/>
        <p:txBody>
          <a:bodyPr/>
          <a:lstStyle/>
          <a:p>
            <a:pPr>
              <a:spcAft>
                <a:spcPts val="1200"/>
              </a:spcAft>
            </a:pPr>
            <a:r>
              <a:rPr lang="en-US" dirty="0"/>
              <a:t>Continuous suspensions beyond the 10 days where a child is constantly removed from their educational environment and services. </a:t>
            </a:r>
          </a:p>
          <a:p>
            <a:pPr>
              <a:spcAft>
                <a:spcPts val="1200"/>
              </a:spcAft>
            </a:pPr>
            <a:r>
              <a:rPr lang="en-US" dirty="0"/>
              <a:t>A school changes or recommends changing the child’s placement to either a different setting or school as a result of a suspension prior to a student being suspended for more than 10 days.</a:t>
            </a:r>
          </a:p>
          <a:p>
            <a:pPr>
              <a:spcAft>
                <a:spcPts val="1200"/>
              </a:spcAft>
            </a:pPr>
            <a:r>
              <a:rPr lang="en-US" dirty="0"/>
              <a:t>PLEASE NOTE: The use of a Threat Assessment cannot be used to circumvent or take the place of the MDR process. </a:t>
            </a:r>
          </a:p>
          <a:p>
            <a:pPr>
              <a:spcAft>
                <a:spcPts val="1200"/>
              </a:spcAft>
            </a:pPr>
            <a:r>
              <a:rPr lang="en-US" dirty="0"/>
              <a:t>ONLY an IEP team can determine the appropriate placement for a student with an IEP. </a:t>
            </a:r>
          </a:p>
          <a:p>
            <a:pPr>
              <a:spcAft>
                <a:spcPts val="1200"/>
              </a:spcAft>
            </a:pPr>
            <a:endParaRPr lang="en-US" dirty="0"/>
          </a:p>
        </p:txBody>
      </p:sp>
    </p:spTree>
    <p:extLst>
      <p:ext uri="{BB962C8B-B14F-4D97-AF65-F5344CB8AC3E}">
        <p14:creationId xmlns:p14="http://schemas.microsoft.com/office/powerpoint/2010/main" val="960289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B0A1-DF00-4308-AB76-37732AE1C95C}"/>
              </a:ext>
            </a:extLst>
          </p:cNvPr>
          <p:cNvSpPr>
            <a:spLocks noGrp="1"/>
          </p:cNvSpPr>
          <p:nvPr>
            <p:ph type="title"/>
          </p:nvPr>
        </p:nvSpPr>
        <p:spPr/>
        <p:txBody>
          <a:bodyPr/>
          <a:lstStyle/>
          <a:p>
            <a:r>
              <a:rPr lang="en-US" dirty="0"/>
              <a:t>Special Circumstances </a:t>
            </a:r>
          </a:p>
        </p:txBody>
      </p:sp>
      <p:sp>
        <p:nvSpPr>
          <p:cNvPr id="3" name="Content Placeholder 2">
            <a:extLst>
              <a:ext uri="{FF2B5EF4-FFF2-40B4-BE49-F238E27FC236}">
                <a16:creationId xmlns:a16="http://schemas.microsoft.com/office/drawing/2014/main" id="{144B8692-D90D-4400-9956-C26DE8C566F1}"/>
              </a:ext>
            </a:extLst>
          </p:cNvPr>
          <p:cNvSpPr>
            <a:spLocks noGrp="1"/>
          </p:cNvSpPr>
          <p:nvPr>
            <p:ph idx="1"/>
          </p:nvPr>
        </p:nvSpPr>
        <p:spPr/>
        <p:txBody>
          <a:bodyPr/>
          <a:lstStyle/>
          <a:p>
            <a:pPr marL="0" indent="0">
              <a:spcAft>
                <a:spcPts val="1200"/>
              </a:spcAft>
              <a:buNone/>
            </a:pPr>
            <a:r>
              <a:rPr lang="en-US" dirty="0"/>
              <a:t>School personnel may remove a student to an interim alternative educational setting (IAES) for not more than 45 school days without regard to whether the behavior is determined to be a manifestation of the child’s disability, in cases where a child:</a:t>
            </a:r>
          </a:p>
          <a:p>
            <a:pPr marL="914400" lvl="1" indent="-457200">
              <a:spcBef>
                <a:spcPts val="1000"/>
              </a:spcBef>
              <a:spcAft>
                <a:spcPts val="1200"/>
              </a:spcAft>
              <a:buFont typeface="+mj-lt"/>
              <a:buAutoNum type="arabicPeriod"/>
            </a:pPr>
            <a:r>
              <a:rPr lang="en-US" dirty="0"/>
              <a:t>Carries or possesses a weapon to or at school, on school premises, or to or at a school function under the jurisdiction of a State or local educational agency</a:t>
            </a:r>
          </a:p>
          <a:p>
            <a:pPr marL="914400" lvl="1" indent="-457200">
              <a:spcBef>
                <a:spcPts val="1000"/>
              </a:spcBef>
              <a:spcAft>
                <a:spcPts val="1200"/>
              </a:spcAft>
              <a:buFont typeface="+mj-lt"/>
              <a:buAutoNum type="arabicPeriod"/>
            </a:pPr>
            <a:r>
              <a:rPr lang="en-US" dirty="0"/>
              <a:t>Knowingly possesses or uses illegal drugs, or sells or solicits the sale of a controlled substance, while at school, on school premises, or at a school function under the jurisdiction of a State or local educational agency</a:t>
            </a:r>
          </a:p>
          <a:p>
            <a:pPr marL="914400" lvl="1" indent="-457200">
              <a:spcBef>
                <a:spcPts val="1000"/>
              </a:spcBef>
              <a:spcAft>
                <a:spcPts val="1200"/>
              </a:spcAft>
              <a:buFont typeface="+mj-lt"/>
              <a:buAutoNum type="arabicPeriod"/>
            </a:pPr>
            <a:r>
              <a:rPr lang="en-US" dirty="0"/>
              <a:t>Has inflicted serious bodily injury upon another person while at school, on school premises, or at a school function under the jurisdiction of a State or local educational agency.</a:t>
            </a:r>
          </a:p>
        </p:txBody>
      </p:sp>
    </p:spTree>
    <p:extLst>
      <p:ext uri="{BB962C8B-B14F-4D97-AF65-F5344CB8AC3E}">
        <p14:creationId xmlns:p14="http://schemas.microsoft.com/office/powerpoint/2010/main" val="1360896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C71C-35FD-433F-9DE5-8401F871F188}"/>
              </a:ext>
            </a:extLst>
          </p:cNvPr>
          <p:cNvSpPr>
            <a:spLocks noGrp="1"/>
          </p:cNvSpPr>
          <p:nvPr>
            <p:ph type="title"/>
          </p:nvPr>
        </p:nvSpPr>
        <p:spPr/>
        <p:txBody>
          <a:bodyPr/>
          <a:lstStyle/>
          <a:p>
            <a:r>
              <a:rPr lang="en-US" dirty="0"/>
              <a:t>Serious Bodily Harm	</a:t>
            </a:r>
          </a:p>
        </p:txBody>
      </p:sp>
      <p:sp>
        <p:nvSpPr>
          <p:cNvPr id="3" name="Content Placeholder 2">
            <a:extLst>
              <a:ext uri="{FF2B5EF4-FFF2-40B4-BE49-F238E27FC236}">
                <a16:creationId xmlns:a16="http://schemas.microsoft.com/office/drawing/2014/main" id="{434F81AA-24F6-4F88-A5EF-C22C33923EC6}"/>
              </a:ext>
            </a:extLst>
          </p:cNvPr>
          <p:cNvSpPr>
            <a:spLocks noGrp="1"/>
          </p:cNvSpPr>
          <p:nvPr>
            <p:ph idx="1"/>
          </p:nvPr>
        </p:nvSpPr>
        <p:spPr/>
        <p:txBody>
          <a:bodyPr/>
          <a:lstStyle/>
          <a:p>
            <a:pPr marL="0" indent="0">
              <a:spcAft>
                <a:spcPts val="1200"/>
              </a:spcAft>
              <a:buNone/>
            </a:pPr>
            <a:r>
              <a:rPr lang="en-US" dirty="0"/>
              <a:t>According to Section 1365(h)(3) of Title 18, U.S.C. serious bodily harm is defined as:</a:t>
            </a:r>
          </a:p>
          <a:p>
            <a:pPr>
              <a:spcAft>
                <a:spcPts val="1200"/>
              </a:spcAft>
            </a:pPr>
            <a:r>
              <a:rPr lang="en-US" dirty="0"/>
              <a:t>Bodily injury which involves - (A) a substantial risk of death; (B) extreme physical pain; (C) protracted and obvious disfigurement; or (D) protracted loss or impairment of the function of a bodily member, organ, or mental faculty</a:t>
            </a:r>
          </a:p>
          <a:p>
            <a:pPr>
              <a:spcAft>
                <a:spcPts val="1200"/>
              </a:spcAft>
            </a:pPr>
            <a:endParaRPr lang="en-US" dirty="0"/>
          </a:p>
        </p:txBody>
      </p:sp>
    </p:spTree>
    <p:extLst>
      <p:ext uri="{BB962C8B-B14F-4D97-AF65-F5344CB8AC3E}">
        <p14:creationId xmlns:p14="http://schemas.microsoft.com/office/powerpoint/2010/main" val="4113192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CF781-5F43-42FD-9C01-4FA3A9D2C057}"/>
              </a:ext>
            </a:extLst>
          </p:cNvPr>
          <p:cNvSpPr>
            <a:spLocks noGrp="1"/>
          </p:cNvSpPr>
          <p:nvPr>
            <p:ph type="title"/>
          </p:nvPr>
        </p:nvSpPr>
        <p:spPr/>
        <p:txBody>
          <a:bodyPr/>
          <a:lstStyle/>
          <a:p>
            <a:r>
              <a:rPr lang="en-US"/>
              <a:t>Scenario 1: Suspension</a:t>
            </a:r>
            <a:endParaRPr lang="en-US" dirty="0"/>
          </a:p>
        </p:txBody>
      </p:sp>
      <p:sp>
        <p:nvSpPr>
          <p:cNvPr id="3" name="Content Placeholder 2">
            <a:extLst>
              <a:ext uri="{FF2B5EF4-FFF2-40B4-BE49-F238E27FC236}">
                <a16:creationId xmlns:a16="http://schemas.microsoft.com/office/drawing/2014/main" id="{DF8E4823-177E-4389-BDBB-EE5D33FF1A6A}"/>
              </a:ext>
            </a:extLst>
          </p:cNvPr>
          <p:cNvSpPr>
            <a:spLocks noGrp="1"/>
          </p:cNvSpPr>
          <p:nvPr>
            <p:ph idx="1"/>
          </p:nvPr>
        </p:nvSpPr>
        <p:spPr>
          <a:xfrm>
            <a:off x="838200" y="1453366"/>
            <a:ext cx="10515600" cy="4351338"/>
          </a:xfrm>
        </p:spPr>
        <p:txBody>
          <a:bodyPr/>
          <a:lstStyle/>
          <a:p>
            <a:pPr>
              <a:spcAft>
                <a:spcPts val="1200"/>
              </a:spcAft>
            </a:pPr>
            <a:r>
              <a:rPr lang="en-US" dirty="0"/>
              <a:t>Timothy is a 3rd grader who had an outburst at school. He bit and kicked the school principal. </a:t>
            </a:r>
          </a:p>
          <a:p>
            <a:pPr>
              <a:spcAft>
                <a:spcPts val="1200"/>
              </a:spcAft>
            </a:pPr>
            <a:r>
              <a:rPr lang="en-US" dirty="0"/>
              <a:t>He was suspended and unilaterally removed to an interim alternative educational setting (IAES) because he allegedly violated the student code of conduct by physically striking others, including the principal while having an outburst. </a:t>
            </a:r>
          </a:p>
          <a:p>
            <a:pPr>
              <a:spcAft>
                <a:spcPts val="1200"/>
              </a:spcAft>
            </a:pPr>
            <a:r>
              <a:rPr lang="en-US" dirty="0"/>
              <a:t>The district notified the parent that special circumstances justified removing the student to the IAES. </a:t>
            </a:r>
          </a:p>
          <a:p>
            <a:pPr>
              <a:spcAft>
                <a:spcPts val="1200"/>
              </a:spcAft>
            </a:pPr>
            <a:r>
              <a:rPr lang="en-US" dirty="0"/>
              <a:t>The district contended that because the student inflicted serious bodily injury upon the principal during the altercation, they could remove the student without conducting a manifestation determination.  </a:t>
            </a:r>
          </a:p>
          <a:p>
            <a:pPr>
              <a:spcAft>
                <a:spcPts val="1200"/>
              </a:spcAft>
            </a:pPr>
            <a:r>
              <a:rPr lang="en-US" dirty="0"/>
              <a:t>The parents appealed the district’s decision. </a:t>
            </a:r>
          </a:p>
        </p:txBody>
      </p:sp>
    </p:spTree>
    <p:extLst>
      <p:ext uri="{BB962C8B-B14F-4D97-AF65-F5344CB8AC3E}">
        <p14:creationId xmlns:p14="http://schemas.microsoft.com/office/powerpoint/2010/main" val="275347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0A380-D21F-40D9-8B2A-FAAD0F32EB48}"/>
              </a:ext>
            </a:extLst>
          </p:cNvPr>
          <p:cNvSpPr>
            <a:spLocks noGrp="1"/>
          </p:cNvSpPr>
          <p:nvPr>
            <p:ph type="ctrTitle"/>
          </p:nvPr>
        </p:nvSpPr>
        <p:spPr/>
        <p:txBody>
          <a:bodyPr/>
          <a:lstStyle/>
          <a:p>
            <a:r>
              <a:rPr lang="en-US"/>
              <a:t>Your Presenters </a:t>
            </a:r>
            <a:endParaRPr lang="en-US" dirty="0"/>
          </a:p>
        </p:txBody>
      </p:sp>
    </p:spTree>
    <p:extLst>
      <p:ext uri="{BB962C8B-B14F-4D97-AF65-F5344CB8AC3E}">
        <p14:creationId xmlns:p14="http://schemas.microsoft.com/office/powerpoint/2010/main" val="2274404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84891-1B98-423A-970A-4BD298EAC3AA}"/>
              </a:ext>
            </a:extLst>
          </p:cNvPr>
          <p:cNvSpPr>
            <a:spLocks noGrp="1"/>
          </p:cNvSpPr>
          <p:nvPr>
            <p:ph type="title"/>
          </p:nvPr>
        </p:nvSpPr>
        <p:spPr/>
        <p:txBody>
          <a:bodyPr/>
          <a:lstStyle/>
          <a:p>
            <a:r>
              <a:rPr lang="en-US"/>
              <a:t>Answer</a:t>
            </a:r>
            <a:endParaRPr lang="en-US" dirty="0"/>
          </a:p>
        </p:txBody>
      </p:sp>
      <p:sp>
        <p:nvSpPr>
          <p:cNvPr id="3" name="Content Placeholder 2">
            <a:extLst>
              <a:ext uri="{FF2B5EF4-FFF2-40B4-BE49-F238E27FC236}">
                <a16:creationId xmlns:a16="http://schemas.microsoft.com/office/drawing/2014/main" id="{48692A28-8D4A-440F-9842-909F0189CE6D}"/>
              </a:ext>
            </a:extLst>
          </p:cNvPr>
          <p:cNvSpPr>
            <a:spLocks noGrp="1"/>
          </p:cNvSpPr>
          <p:nvPr>
            <p:ph idx="1"/>
          </p:nvPr>
        </p:nvSpPr>
        <p:spPr>
          <a:xfrm>
            <a:off x="838200" y="1501492"/>
            <a:ext cx="10515600" cy="4351338"/>
          </a:xfrm>
        </p:spPr>
        <p:txBody>
          <a:bodyPr/>
          <a:lstStyle/>
          <a:p>
            <a:pPr>
              <a:spcBef>
                <a:spcPts val="600"/>
              </a:spcBef>
              <a:spcAft>
                <a:spcPts val="600"/>
              </a:spcAft>
            </a:pPr>
            <a:r>
              <a:rPr lang="en-US" dirty="0"/>
              <a:t>The hearing officer explained that while the existence of special circumstances can justify removal to an IAES for up to 45 days regardless if the student’s conduct was a manifestation of a disability, but none of the applicable circumstances were present in this case. </a:t>
            </a:r>
          </a:p>
          <a:p>
            <a:pPr>
              <a:spcBef>
                <a:spcPts val="600"/>
              </a:spcBef>
              <a:spcAft>
                <a:spcPts val="600"/>
              </a:spcAft>
            </a:pPr>
            <a:r>
              <a:rPr lang="en-US" dirty="0"/>
              <a:t>The behavior or action in question does not meet the standard definition of serious bodily harm as the district originally considered. </a:t>
            </a:r>
          </a:p>
          <a:p>
            <a:pPr>
              <a:spcBef>
                <a:spcPts val="600"/>
              </a:spcBef>
              <a:spcAft>
                <a:spcPts val="600"/>
              </a:spcAft>
            </a:pPr>
            <a:r>
              <a:rPr lang="en-US" dirty="0"/>
              <a:t>The manifestation issue was moot because the district did not make a determination within the required 10 school days, instead they changed his placement. The hearing officer cautioned that such determination is still necessary even in cases where the district opts to remove the student due to infliction of serious bodily harm or other special circumstance. </a:t>
            </a:r>
          </a:p>
          <a:p>
            <a:pPr>
              <a:spcBef>
                <a:spcPts val="600"/>
              </a:spcBef>
              <a:spcAft>
                <a:spcPts val="600"/>
              </a:spcAft>
            </a:pPr>
            <a:r>
              <a:rPr lang="en-US" dirty="0"/>
              <a:t>The district was required to convene an IEP meeting for the purposes of determining if placement at an IAES is warranted or if further supports and services are necessary to meet the child’s needs. </a:t>
            </a:r>
          </a:p>
        </p:txBody>
      </p:sp>
    </p:spTree>
    <p:extLst>
      <p:ext uri="{BB962C8B-B14F-4D97-AF65-F5344CB8AC3E}">
        <p14:creationId xmlns:p14="http://schemas.microsoft.com/office/powerpoint/2010/main" val="1921488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DFDB-F9B8-4FD2-9183-D42C283BC2E2}"/>
              </a:ext>
            </a:extLst>
          </p:cNvPr>
          <p:cNvSpPr>
            <a:spLocks noGrp="1"/>
          </p:cNvSpPr>
          <p:nvPr>
            <p:ph type="ctrTitle"/>
          </p:nvPr>
        </p:nvSpPr>
        <p:spPr/>
        <p:txBody>
          <a:bodyPr/>
          <a:lstStyle/>
          <a:p>
            <a:r>
              <a:rPr lang="en-US" dirty="0"/>
              <a:t>What Triggers an MDR?</a:t>
            </a:r>
          </a:p>
        </p:txBody>
      </p:sp>
      <p:sp>
        <p:nvSpPr>
          <p:cNvPr id="3" name="Subtitle 2">
            <a:extLst>
              <a:ext uri="{FF2B5EF4-FFF2-40B4-BE49-F238E27FC236}">
                <a16:creationId xmlns:a16="http://schemas.microsoft.com/office/drawing/2014/main" id="{5CF73A72-C443-472C-89FD-4CA1AF94C3D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23584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83895-FE19-4F41-B9A0-3B35A8FB9962}"/>
              </a:ext>
            </a:extLst>
          </p:cNvPr>
          <p:cNvSpPr>
            <a:spLocks noGrp="1"/>
          </p:cNvSpPr>
          <p:nvPr>
            <p:ph type="title"/>
          </p:nvPr>
        </p:nvSpPr>
        <p:spPr/>
        <p:txBody>
          <a:bodyPr/>
          <a:lstStyle/>
          <a:p>
            <a:r>
              <a:rPr lang="en-US" dirty="0"/>
              <a:t>What Triggers an MDR? </a:t>
            </a:r>
          </a:p>
        </p:txBody>
      </p:sp>
      <p:sp>
        <p:nvSpPr>
          <p:cNvPr id="3" name="Content Placeholder 2">
            <a:extLst>
              <a:ext uri="{FF2B5EF4-FFF2-40B4-BE49-F238E27FC236}">
                <a16:creationId xmlns:a16="http://schemas.microsoft.com/office/drawing/2014/main" id="{8D34A6D1-FC9A-487E-AA28-7BA624E97629}"/>
              </a:ext>
            </a:extLst>
          </p:cNvPr>
          <p:cNvSpPr>
            <a:spLocks noGrp="1"/>
          </p:cNvSpPr>
          <p:nvPr>
            <p:ph idx="1"/>
          </p:nvPr>
        </p:nvSpPr>
        <p:spPr>
          <a:xfrm>
            <a:off x="838200" y="1469408"/>
            <a:ext cx="10515600" cy="4351338"/>
          </a:xfrm>
        </p:spPr>
        <p:txBody>
          <a:bodyPr/>
          <a:lstStyle/>
          <a:p>
            <a:pPr>
              <a:spcAft>
                <a:spcPts val="1200"/>
              </a:spcAft>
            </a:pPr>
            <a:r>
              <a:rPr lang="en-US" sz="2200" dirty="0"/>
              <a:t>When the student has been suspended 10+ days either </a:t>
            </a:r>
            <a:r>
              <a:rPr lang="en-US" sz="2200" u="sng" dirty="0"/>
              <a:t>cumulatively</a:t>
            </a:r>
            <a:r>
              <a:rPr lang="en-US" sz="2200" dirty="0"/>
              <a:t> or </a:t>
            </a:r>
            <a:r>
              <a:rPr lang="en-US" sz="2200" u="sng" dirty="0"/>
              <a:t>consecutively</a:t>
            </a:r>
            <a:r>
              <a:rPr lang="en-US" sz="2200" dirty="0"/>
              <a:t> = Change of Placement</a:t>
            </a:r>
          </a:p>
          <a:p>
            <a:pPr>
              <a:spcAft>
                <a:spcPts val="1200"/>
              </a:spcAft>
            </a:pPr>
            <a:r>
              <a:rPr lang="en-US" sz="2200" dirty="0"/>
              <a:t>When the student has been suspended for less than 10 days and it is accompanied by a recommendation of change placement = Change of Placement </a:t>
            </a:r>
          </a:p>
          <a:p>
            <a:pPr>
              <a:spcAft>
                <a:spcPts val="1200"/>
              </a:spcAft>
            </a:pPr>
            <a:r>
              <a:rPr lang="en-US" sz="2200" dirty="0"/>
              <a:t>A change of placement as a result of a disciplinary action imposed due to a violation of a code of student conduct = MDR is Triggered</a:t>
            </a:r>
          </a:p>
          <a:p>
            <a:pPr>
              <a:spcAft>
                <a:spcPts val="1200"/>
              </a:spcAft>
            </a:pPr>
            <a:r>
              <a:rPr lang="en-US" sz="2200" dirty="0"/>
              <a:t>Every suspension beyond that brings the cumulative suspension days over 10 days = MDR is Triggered </a:t>
            </a:r>
          </a:p>
          <a:p>
            <a:pPr lvl="1">
              <a:spcBef>
                <a:spcPts val="1000"/>
              </a:spcBef>
              <a:spcAft>
                <a:spcPts val="1200"/>
              </a:spcAft>
            </a:pPr>
            <a:r>
              <a:rPr lang="en-US" dirty="0"/>
              <a:t>They can occur more than one time within a school year, but these meetings are not requested by the school or a parent like an IEP meeting. They </a:t>
            </a:r>
            <a:r>
              <a:rPr lang="en-US" u="sng" dirty="0"/>
              <a:t>only</a:t>
            </a:r>
            <a:r>
              <a:rPr lang="en-US" dirty="0"/>
              <a:t> occur when one has been triggered. </a:t>
            </a:r>
          </a:p>
          <a:p>
            <a:pPr>
              <a:spcAft>
                <a:spcPts val="1200"/>
              </a:spcAft>
            </a:pPr>
            <a:r>
              <a:rPr lang="en-US" sz="2200" dirty="0"/>
              <a:t>MDR meetings are </a:t>
            </a:r>
            <a:r>
              <a:rPr lang="en-US" sz="2200" u="sng" dirty="0"/>
              <a:t>not</a:t>
            </a:r>
            <a:r>
              <a:rPr lang="en-US" sz="2200" dirty="0"/>
              <a:t> voluntary, they are </a:t>
            </a:r>
            <a:r>
              <a:rPr lang="en-US" sz="2200" u="sng" dirty="0"/>
              <a:t>required</a:t>
            </a:r>
            <a:r>
              <a:rPr lang="en-US" sz="2200" dirty="0"/>
              <a:t>. </a:t>
            </a:r>
          </a:p>
          <a:p>
            <a:pPr>
              <a:spcAft>
                <a:spcPts val="1200"/>
              </a:spcAft>
            </a:pPr>
            <a:endParaRPr lang="en-US" sz="2200" dirty="0"/>
          </a:p>
        </p:txBody>
      </p:sp>
    </p:spTree>
    <p:extLst>
      <p:ext uri="{BB962C8B-B14F-4D97-AF65-F5344CB8AC3E}">
        <p14:creationId xmlns:p14="http://schemas.microsoft.com/office/powerpoint/2010/main" val="3003525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27507-E293-4408-8236-9F6E18A25F47}"/>
              </a:ext>
            </a:extLst>
          </p:cNvPr>
          <p:cNvSpPr>
            <a:spLocks noGrp="1"/>
          </p:cNvSpPr>
          <p:nvPr>
            <p:ph type="title"/>
          </p:nvPr>
        </p:nvSpPr>
        <p:spPr/>
        <p:txBody>
          <a:bodyPr/>
          <a:lstStyle/>
          <a:p>
            <a:r>
              <a:rPr lang="en-US" dirty="0"/>
              <a:t>What Does </a:t>
            </a:r>
            <a:r>
              <a:rPr lang="en-US" u="sng" dirty="0"/>
              <a:t>Not</a:t>
            </a:r>
            <a:r>
              <a:rPr lang="en-US" dirty="0"/>
              <a:t> Trigger an MDR?</a:t>
            </a:r>
          </a:p>
        </p:txBody>
      </p:sp>
      <p:sp>
        <p:nvSpPr>
          <p:cNvPr id="3" name="Content Placeholder 2">
            <a:extLst>
              <a:ext uri="{FF2B5EF4-FFF2-40B4-BE49-F238E27FC236}">
                <a16:creationId xmlns:a16="http://schemas.microsoft.com/office/drawing/2014/main" id="{DF6447AE-2BD2-43BE-80F1-5B0221E5EF33}"/>
              </a:ext>
            </a:extLst>
          </p:cNvPr>
          <p:cNvSpPr>
            <a:spLocks noGrp="1"/>
          </p:cNvSpPr>
          <p:nvPr>
            <p:ph idx="1"/>
          </p:nvPr>
        </p:nvSpPr>
        <p:spPr/>
        <p:txBody>
          <a:bodyPr/>
          <a:lstStyle/>
          <a:p>
            <a:pPr>
              <a:spcAft>
                <a:spcPts val="1200"/>
              </a:spcAft>
            </a:pPr>
            <a:r>
              <a:rPr lang="en-US" dirty="0"/>
              <a:t>When a student gets suspended for less than 10 days </a:t>
            </a:r>
            <a:r>
              <a:rPr lang="en-US" u="sng" dirty="0"/>
              <a:t>cumulative</a:t>
            </a:r>
            <a:r>
              <a:rPr lang="en-US" dirty="0"/>
              <a:t> or </a:t>
            </a:r>
            <a:r>
              <a:rPr lang="en-US" u="sng" dirty="0"/>
              <a:t>consecutive</a:t>
            </a:r>
            <a:r>
              <a:rPr lang="en-US" dirty="0"/>
              <a:t> without a recommendation for a change of placement.</a:t>
            </a:r>
          </a:p>
          <a:p>
            <a:pPr>
              <a:spcAft>
                <a:spcPts val="1200"/>
              </a:spcAft>
            </a:pPr>
            <a:r>
              <a:rPr lang="en-US" dirty="0"/>
              <a:t>MDRs are not to be used to be preventative and/or as problem-solving to address behaviors, 504 plan, or IEP related matters. </a:t>
            </a:r>
          </a:p>
          <a:p>
            <a:pPr>
              <a:spcAft>
                <a:spcPts val="1200"/>
              </a:spcAft>
            </a:pPr>
            <a:r>
              <a:rPr lang="en-US" dirty="0"/>
              <a:t>MDRs are reactive and adversarial in nature and are not an alternative to an IEP or 504 meeting. </a:t>
            </a:r>
          </a:p>
          <a:p>
            <a:pPr>
              <a:spcAft>
                <a:spcPts val="1200"/>
              </a:spcAft>
            </a:pPr>
            <a:r>
              <a:rPr lang="en-US" dirty="0"/>
              <a:t>IEP and 504 meetings are the appropriate forum to discuss your students’ education and behavioral needs and any necessary applicable supports and services. These processes are to be proactive and collaborative in nature. </a:t>
            </a:r>
          </a:p>
        </p:txBody>
      </p:sp>
    </p:spTree>
    <p:extLst>
      <p:ext uri="{BB962C8B-B14F-4D97-AF65-F5344CB8AC3E}">
        <p14:creationId xmlns:p14="http://schemas.microsoft.com/office/powerpoint/2010/main" val="2932841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67ABE-CA59-4634-AECB-9D2D946C20D3}"/>
              </a:ext>
            </a:extLst>
          </p:cNvPr>
          <p:cNvSpPr>
            <a:spLocks noGrp="1"/>
          </p:cNvSpPr>
          <p:nvPr>
            <p:ph type="title"/>
          </p:nvPr>
        </p:nvSpPr>
        <p:spPr/>
        <p:txBody>
          <a:bodyPr/>
          <a:lstStyle/>
          <a:p>
            <a:r>
              <a:rPr lang="en-US" dirty="0"/>
              <a:t>Scenarios: Is an MDR Triggered?</a:t>
            </a:r>
          </a:p>
        </p:txBody>
      </p:sp>
      <p:sp>
        <p:nvSpPr>
          <p:cNvPr id="3" name="Content Placeholder 2">
            <a:extLst>
              <a:ext uri="{FF2B5EF4-FFF2-40B4-BE49-F238E27FC236}">
                <a16:creationId xmlns:a16="http://schemas.microsoft.com/office/drawing/2014/main" id="{0D20FAAA-0F1E-4CCA-9F3B-7C68FF0EF910}"/>
              </a:ext>
            </a:extLst>
          </p:cNvPr>
          <p:cNvSpPr>
            <a:spLocks noGrp="1"/>
          </p:cNvSpPr>
          <p:nvPr>
            <p:ph idx="1"/>
          </p:nvPr>
        </p:nvSpPr>
        <p:spPr/>
        <p:txBody>
          <a:bodyPr/>
          <a:lstStyle/>
          <a:p>
            <a:pPr>
              <a:spcAft>
                <a:spcPts val="1200"/>
              </a:spcAft>
            </a:pPr>
            <a:r>
              <a:rPr lang="en-US" dirty="0"/>
              <a:t>Susie is a student with a 504 plan, and she has been suspended for five days due to fighting and there is a recommendation for expulsion. </a:t>
            </a:r>
          </a:p>
          <a:p>
            <a:pPr>
              <a:spcAft>
                <a:spcPts val="1200"/>
              </a:spcAft>
            </a:pPr>
            <a:r>
              <a:rPr lang="en-US" dirty="0"/>
              <a:t>Luis is a student with behavioral challenges and has been suspended for 3 days so far this school year. Luis has an IEP and a behavioral intervention plan. The parent is concerned that Luis is being disciplined for behaviors that are related to his disability that may lead to a series of school removals if the school doesn’t provide him with appropriate behavioral supports and services. </a:t>
            </a:r>
          </a:p>
          <a:p>
            <a:pPr>
              <a:spcAft>
                <a:spcPts val="1200"/>
              </a:spcAft>
            </a:pPr>
            <a:r>
              <a:rPr lang="en-US" dirty="0"/>
              <a:t>Joseph is a student with an IEP who has been suspended multiple times this school year due to violations of the student code of conduct and the series of suspensions already triggered one MDR this school year. On Monday, Joseph was suspended for another 3 days and there is not a recommendation for expulsion. </a:t>
            </a:r>
          </a:p>
        </p:txBody>
      </p:sp>
    </p:spTree>
    <p:extLst>
      <p:ext uri="{BB962C8B-B14F-4D97-AF65-F5344CB8AC3E}">
        <p14:creationId xmlns:p14="http://schemas.microsoft.com/office/powerpoint/2010/main" val="2477800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0504-621B-4DEF-A970-FF9C82C2A3BA}"/>
              </a:ext>
            </a:extLst>
          </p:cNvPr>
          <p:cNvSpPr>
            <a:spLocks noGrp="1"/>
          </p:cNvSpPr>
          <p:nvPr>
            <p:ph type="ctrTitle"/>
          </p:nvPr>
        </p:nvSpPr>
        <p:spPr/>
        <p:txBody>
          <a:bodyPr/>
          <a:lstStyle/>
          <a:p>
            <a:r>
              <a:rPr lang="en-US" dirty="0"/>
              <a:t>How to Prepare for a MDR?</a:t>
            </a:r>
          </a:p>
        </p:txBody>
      </p:sp>
    </p:spTree>
    <p:extLst>
      <p:ext uri="{BB962C8B-B14F-4D97-AF65-F5344CB8AC3E}">
        <p14:creationId xmlns:p14="http://schemas.microsoft.com/office/powerpoint/2010/main" val="1373171931"/>
      </p:ext>
    </p:extLst>
  </p:cSld>
  <p:clrMapOvr>
    <a:masterClrMapping/>
  </p:clrMapOvr>
  <mc:AlternateContent xmlns:mc="http://schemas.openxmlformats.org/markup-compatibility/2006" xmlns:p14="http://schemas.microsoft.com/office/powerpoint/2010/main">
    <mc:Choice Requires="p14">
      <p:transition spd="slow" p14:dur="2000" advTm="3923"/>
    </mc:Choice>
    <mc:Fallback xmlns="">
      <p:transition spd="slow" advTm="392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B943-5B77-4E18-8F82-E0015A9E2570}"/>
              </a:ext>
            </a:extLst>
          </p:cNvPr>
          <p:cNvSpPr>
            <a:spLocks noGrp="1"/>
          </p:cNvSpPr>
          <p:nvPr>
            <p:ph type="title"/>
          </p:nvPr>
        </p:nvSpPr>
        <p:spPr/>
        <p:txBody>
          <a:bodyPr/>
          <a:lstStyle/>
          <a:p>
            <a:r>
              <a:rPr lang="en-US" dirty="0"/>
              <a:t>Prepare for a MDR</a:t>
            </a:r>
          </a:p>
        </p:txBody>
      </p:sp>
      <p:sp>
        <p:nvSpPr>
          <p:cNvPr id="3" name="Content Placeholder 2">
            <a:extLst>
              <a:ext uri="{FF2B5EF4-FFF2-40B4-BE49-F238E27FC236}">
                <a16:creationId xmlns:a16="http://schemas.microsoft.com/office/drawing/2014/main" id="{F7A7D182-4B6A-4E1C-9C3F-303B7E975882}"/>
              </a:ext>
            </a:extLst>
          </p:cNvPr>
          <p:cNvSpPr>
            <a:spLocks noGrp="1"/>
          </p:cNvSpPr>
          <p:nvPr>
            <p:ph idx="1"/>
          </p:nvPr>
        </p:nvSpPr>
        <p:spPr/>
        <p:txBody>
          <a:bodyPr/>
          <a:lstStyle/>
          <a:p>
            <a:pPr>
              <a:spcAft>
                <a:spcPts val="1200"/>
              </a:spcAft>
            </a:pPr>
            <a:r>
              <a:rPr lang="en-US" dirty="0"/>
              <a:t>Review all of your child’s educational records, including their IEP, evaluation reports, and disciplinary records.</a:t>
            </a:r>
          </a:p>
          <a:p>
            <a:pPr>
              <a:spcAft>
                <a:spcPts val="1200"/>
              </a:spcAft>
            </a:pPr>
            <a:r>
              <a:rPr lang="en-US" dirty="0"/>
              <a:t>Keep records of your child’s disciplinary history throughout the year, reasons for suspensions, and number of days suspended.</a:t>
            </a:r>
          </a:p>
          <a:p>
            <a:pPr>
              <a:spcAft>
                <a:spcPts val="1200"/>
              </a:spcAft>
            </a:pPr>
            <a:r>
              <a:rPr lang="en-US" dirty="0"/>
              <a:t>Know your child and what their behavior looks like when it is manifesting. </a:t>
            </a:r>
          </a:p>
          <a:p>
            <a:pPr>
              <a:spcAft>
                <a:spcPts val="1200"/>
              </a:spcAft>
            </a:pPr>
            <a:r>
              <a:rPr lang="en-US" dirty="0"/>
              <a:t>Be familiar with all behavioral supports and services outlined in the child’s IEP and their BIP if they have one.</a:t>
            </a:r>
          </a:p>
          <a:p>
            <a:pPr>
              <a:spcAft>
                <a:spcPts val="1200"/>
              </a:spcAft>
            </a:pPr>
            <a:r>
              <a:rPr lang="en-US" dirty="0"/>
              <a:t>Do not hesitate to contact the school to request a MDR meeting should you know that they have exceeded 10 days of cumulative suspensions if the school has not scheduled one. REMEMBER a MDR must be conducted within 10 days. </a:t>
            </a:r>
          </a:p>
        </p:txBody>
      </p:sp>
    </p:spTree>
    <p:extLst>
      <p:ext uri="{BB962C8B-B14F-4D97-AF65-F5344CB8AC3E}">
        <p14:creationId xmlns:p14="http://schemas.microsoft.com/office/powerpoint/2010/main" val="121202264"/>
      </p:ext>
    </p:extLst>
  </p:cSld>
  <p:clrMapOvr>
    <a:masterClrMapping/>
  </p:clrMapOvr>
  <mc:AlternateContent xmlns:mc="http://schemas.openxmlformats.org/markup-compatibility/2006" xmlns:p14="http://schemas.microsoft.com/office/powerpoint/2010/main">
    <mc:Choice Requires="p14">
      <p:transition spd="slow" p14:dur="2000" advTm="46053"/>
    </mc:Choice>
    <mc:Fallback xmlns="">
      <p:transition spd="slow" advTm="4605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34F9A-F49E-4D66-B73F-A0F8D42AD1E2}"/>
              </a:ext>
            </a:extLst>
          </p:cNvPr>
          <p:cNvSpPr>
            <a:spLocks noGrp="1"/>
          </p:cNvSpPr>
          <p:nvPr>
            <p:ph type="ctrTitle"/>
          </p:nvPr>
        </p:nvSpPr>
        <p:spPr/>
        <p:txBody>
          <a:bodyPr/>
          <a:lstStyle/>
          <a:p>
            <a:r>
              <a:rPr lang="en-US" dirty="0"/>
              <a:t>What are the Legal Requirements? </a:t>
            </a:r>
          </a:p>
        </p:txBody>
      </p:sp>
    </p:spTree>
    <p:extLst>
      <p:ext uri="{BB962C8B-B14F-4D97-AF65-F5344CB8AC3E}">
        <p14:creationId xmlns:p14="http://schemas.microsoft.com/office/powerpoint/2010/main" val="3368198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D322C-A5B4-43A5-A329-CD3EF51D7E06}"/>
              </a:ext>
            </a:extLst>
          </p:cNvPr>
          <p:cNvSpPr>
            <a:spLocks noGrp="1"/>
          </p:cNvSpPr>
          <p:nvPr>
            <p:ph type="title"/>
          </p:nvPr>
        </p:nvSpPr>
        <p:spPr/>
        <p:txBody>
          <a:bodyPr/>
          <a:lstStyle/>
          <a:p>
            <a:r>
              <a:rPr lang="en-US" dirty="0"/>
              <a:t>Legal Requirements (1 of 5)</a:t>
            </a:r>
          </a:p>
        </p:txBody>
      </p:sp>
      <p:sp>
        <p:nvSpPr>
          <p:cNvPr id="3" name="Content Placeholder 2">
            <a:extLst>
              <a:ext uri="{FF2B5EF4-FFF2-40B4-BE49-F238E27FC236}">
                <a16:creationId xmlns:a16="http://schemas.microsoft.com/office/drawing/2014/main" id="{D07E0CE1-5004-4CAA-A7A6-22C0CAF89017}"/>
              </a:ext>
            </a:extLst>
          </p:cNvPr>
          <p:cNvSpPr>
            <a:spLocks noGrp="1"/>
          </p:cNvSpPr>
          <p:nvPr>
            <p:ph idx="1"/>
          </p:nvPr>
        </p:nvSpPr>
        <p:spPr>
          <a:xfrm>
            <a:off x="838200" y="1502180"/>
            <a:ext cx="10515600" cy="4351338"/>
          </a:xfrm>
        </p:spPr>
        <p:txBody>
          <a:bodyPr/>
          <a:lstStyle/>
          <a:p>
            <a:pPr marL="0" indent="0">
              <a:spcAft>
                <a:spcPts val="1200"/>
              </a:spcAft>
              <a:buNone/>
            </a:pPr>
            <a:r>
              <a:rPr lang="en-US" dirty="0"/>
              <a:t>Section 504, Rehabilitation Act of 1973 (29 U.S.C. § 701):</a:t>
            </a:r>
          </a:p>
          <a:p>
            <a:pPr lvl="1">
              <a:spcBef>
                <a:spcPts val="1000"/>
              </a:spcBef>
              <a:spcAft>
                <a:spcPts val="1200"/>
              </a:spcAft>
            </a:pPr>
            <a:r>
              <a:rPr lang="en-US" sz="2400" dirty="0"/>
              <a:t>Prohibits discrimination based upon disability. Section 504 is an anti-discrimination, civil rights statute that requires the needs of students with disabilities to be met as adequately as the needs of the non-disabled are met.</a:t>
            </a:r>
          </a:p>
          <a:p>
            <a:pPr lvl="1">
              <a:spcBef>
                <a:spcPts val="1000"/>
              </a:spcBef>
              <a:spcAft>
                <a:spcPts val="1200"/>
              </a:spcAft>
            </a:pPr>
            <a:r>
              <a:rPr lang="en-US" sz="2400" dirty="0"/>
              <a:t>Section 504 covers students with a disability in a public school. </a:t>
            </a:r>
          </a:p>
          <a:p>
            <a:pPr lvl="1">
              <a:spcBef>
                <a:spcPts val="1000"/>
              </a:spcBef>
              <a:spcAft>
                <a:spcPts val="1200"/>
              </a:spcAft>
            </a:pPr>
            <a:r>
              <a:rPr lang="en-US" sz="2400" dirty="0"/>
              <a:t>504 plans may include:</a:t>
            </a:r>
          </a:p>
          <a:p>
            <a:pPr lvl="2">
              <a:spcBef>
                <a:spcPts val="1000"/>
              </a:spcBef>
              <a:spcAft>
                <a:spcPts val="1200"/>
              </a:spcAft>
            </a:pPr>
            <a:r>
              <a:rPr lang="en-US" sz="2400" dirty="0"/>
              <a:t>Accommodations - change how a student learns the material.</a:t>
            </a:r>
          </a:p>
          <a:p>
            <a:pPr lvl="2">
              <a:spcBef>
                <a:spcPts val="1000"/>
              </a:spcBef>
              <a:spcAft>
                <a:spcPts val="1200"/>
              </a:spcAft>
            </a:pPr>
            <a:r>
              <a:rPr lang="en-US" sz="2400" dirty="0"/>
              <a:t>Related Services - may include transportation, BIP, and other supportive services as are required to assist a child with a disability to have access to a free appropriate public education (FAPE).</a:t>
            </a:r>
          </a:p>
          <a:p>
            <a:pPr>
              <a:spcAft>
                <a:spcPts val="1200"/>
              </a:spcAft>
            </a:pPr>
            <a:endParaRPr lang="en-US" dirty="0"/>
          </a:p>
        </p:txBody>
      </p:sp>
    </p:spTree>
    <p:extLst>
      <p:ext uri="{BB962C8B-B14F-4D97-AF65-F5344CB8AC3E}">
        <p14:creationId xmlns:p14="http://schemas.microsoft.com/office/powerpoint/2010/main" val="546163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E6EF-3122-4276-B6B7-89F6F6F7AB7B}"/>
              </a:ext>
            </a:extLst>
          </p:cNvPr>
          <p:cNvSpPr>
            <a:spLocks noGrp="1"/>
          </p:cNvSpPr>
          <p:nvPr>
            <p:ph type="title"/>
          </p:nvPr>
        </p:nvSpPr>
        <p:spPr/>
        <p:txBody>
          <a:bodyPr/>
          <a:lstStyle/>
          <a:p>
            <a:r>
              <a:rPr lang="en-US"/>
              <a:t>Legal Requirement (2 of 5)</a:t>
            </a:r>
            <a:endParaRPr lang="en-US" dirty="0"/>
          </a:p>
        </p:txBody>
      </p:sp>
      <p:sp>
        <p:nvSpPr>
          <p:cNvPr id="3" name="Content Placeholder 2">
            <a:extLst>
              <a:ext uri="{FF2B5EF4-FFF2-40B4-BE49-F238E27FC236}">
                <a16:creationId xmlns:a16="http://schemas.microsoft.com/office/drawing/2014/main" id="{31281AF1-E79D-4494-9331-7FF09AE13973}"/>
              </a:ext>
            </a:extLst>
          </p:cNvPr>
          <p:cNvSpPr>
            <a:spLocks noGrp="1"/>
          </p:cNvSpPr>
          <p:nvPr>
            <p:ph idx="1"/>
          </p:nvPr>
        </p:nvSpPr>
        <p:spPr/>
        <p:txBody>
          <a:bodyPr/>
          <a:lstStyle/>
          <a:p>
            <a:pPr marL="0" indent="0">
              <a:spcAft>
                <a:spcPts val="1200"/>
              </a:spcAft>
              <a:buNone/>
            </a:pPr>
            <a:r>
              <a:rPr lang="en-US" sz="2800" dirty="0"/>
              <a:t>Individuals with Disabilities Education Act (IDEA) (20 U.S.C. § 1400)</a:t>
            </a:r>
          </a:p>
          <a:p>
            <a:pPr lvl="1">
              <a:spcBef>
                <a:spcPts val="1000"/>
              </a:spcBef>
              <a:spcAft>
                <a:spcPts val="1200"/>
              </a:spcAft>
            </a:pPr>
            <a:r>
              <a:rPr lang="en-US" sz="2400" dirty="0"/>
              <a:t>A law in place to ensure that all children with disabilities have available to them a free appropriate public education (FAPE) that emphasizes special education and related services designed to meet their unique needs and prepare them for further education, employment, and independent living.</a:t>
            </a:r>
          </a:p>
          <a:p>
            <a:pPr lvl="1">
              <a:spcBef>
                <a:spcPts val="1000"/>
              </a:spcBef>
              <a:spcAft>
                <a:spcPts val="1200"/>
              </a:spcAft>
            </a:pPr>
            <a:r>
              <a:rPr lang="en-US" sz="2400" dirty="0"/>
              <a:t>The IDEA governs how states and public agencies provide early intervention, special education, and related services to more than 6.5 million eligible infants, toddlers, children, and youth with disabilities.</a:t>
            </a:r>
          </a:p>
          <a:p>
            <a:pPr>
              <a:spcAft>
                <a:spcPts val="1200"/>
              </a:spcAft>
            </a:pPr>
            <a:endParaRPr lang="en-US" sz="2800" dirty="0"/>
          </a:p>
        </p:txBody>
      </p:sp>
    </p:spTree>
    <p:extLst>
      <p:ext uri="{BB962C8B-B14F-4D97-AF65-F5344CB8AC3E}">
        <p14:creationId xmlns:p14="http://schemas.microsoft.com/office/powerpoint/2010/main" val="2863108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69E7-ED96-48DC-8E9C-3370A77DDFE1}"/>
              </a:ext>
            </a:extLst>
          </p:cNvPr>
          <p:cNvSpPr>
            <a:spLocks noGrp="1"/>
          </p:cNvSpPr>
          <p:nvPr>
            <p:ph type="title"/>
          </p:nvPr>
        </p:nvSpPr>
        <p:spPr/>
        <p:txBody>
          <a:bodyPr/>
          <a:lstStyle/>
          <a:p>
            <a:r>
              <a:rPr lang="en-US" dirty="0"/>
              <a:t>Ann Siegel (1 of 2) </a:t>
            </a:r>
          </a:p>
        </p:txBody>
      </p:sp>
      <p:sp>
        <p:nvSpPr>
          <p:cNvPr id="3" name="Content Placeholder 2">
            <a:extLst>
              <a:ext uri="{FF2B5EF4-FFF2-40B4-BE49-F238E27FC236}">
                <a16:creationId xmlns:a16="http://schemas.microsoft.com/office/drawing/2014/main" id="{64436126-E129-4F8D-867D-B5C9181D6C70}"/>
              </a:ext>
            </a:extLst>
          </p:cNvPr>
          <p:cNvSpPr>
            <a:spLocks noGrp="1"/>
          </p:cNvSpPr>
          <p:nvPr>
            <p:ph idx="1"/>
          </p:nvPr>
        </p:nvSpPr>
        <p:spPr/>
        <p:txBody>
          <a:bodyPr/>
          <a:lstStyle/>
          <a:p>
            <a:r>
              <a:rPr lang="en-US" dirty="0"/>
              <a:t>Ann Siegel has been an advocate for children for over twenty-six years. </a:t>
            </a:r>
          </a:p>
          <a:p>
            <a:r>
              <a:rPr lang="en-US" dirty="0"/>
              <a:t>She received her Juris Doctor from Nova Southeastern University, Shepard Broad Law Center. </a:t>
            </a:r>
          </a:p>
          <a:p>
            <a:r>
              <a:rPr lang="en-US" dirty="0"/>
              <a:t>During law school, Ann was a Disability Law Fellow at the Children First organization and volunteered as a Guardian Ad Litem. </a:t>
            </a:r>
          </a:p>
          <a:p>
            <a:r>
              <a:rPr lang="en-US" dirty="0"/>
              <a:t>For fifteen years, she served as a surrogate parent for children in the dependency system within Broward County. </a:t>
            </a:r>
          </a:p>
        </p:txBody>
      </p:sp>
    </p:spTree>
    <p:extLst>
      <p:ext uri="{BB962C8B-B14F-4D97-AF65-F5344CB8AC3E}">
        <p14:creationId xmlns:p14="http://schemas.microsoft.com/office/powerpoint/2010/main" val="3911771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ED2FA-35F2-4B60-BBDC-CC0211F44CD2}"/>
              </a:ext>
            </a:extLst>
          </p:cNvPr>
          <p:cNvSpPr>
            <a:spLocks noGrp="1"/>
          </p:cNvSpPr>
          <p:nvPr>
            <p:ph type="title"/>
          </p:nvPr>
        </p:nvSpPr>
        <p:spPr/>
        <p:txBody>
          <a:bodyPr/>
          <a:lstStyle/>
          <a:p>
            <a:r>
              <a:rPr lang="en-US" dirty="0"/>
              <a:t>Legal Requirement (3 of 5)</a:t>
            </a:r>
          </a:p>
        </p:txBody>
      </p:sp>
      <p:sp>
        <p:nvSpPr>
          <p:cNvPr id="3" name="Content Placeholder 2">
            <a:extLst>
              <a:ext uri="{FF2B5EF4-FFF2-40B4-BE49-F238E27FC236}">
                <a16:creationId xmlns:a16="http://schemas.microsoft.com/office/drawing/2014/main" id="{F8B5CFDF-DB7E-488B-89C8-7BF84BD5DD2C}"/>
              </a:ext>
            </a:extLst>
          </p:cNvPr>
          <p:cNvSpPr>
            <a:spLocks noGrp="1"/>
          </p:cNvSpPr>
          <p:nvPr>
            <p:ph idx="1"/>
          </p:nvPr>
        </p:nvSpPr>
        <p:spPr>
          <a:xfrm>
            <a:off x="838200" y="1567494"/>
            <a:ext cx="10515600" cy="4351338"/>
          </a:xfrm>
        </p:spPr>
        <p:txBody>
          <a:bodyPr/>
          <a:lstStyle/>
          <a:p>
            <a:pPr marL="0" indent="0">
              <a:spcAft>
                <a:spcPts val="1200"/>
              </a:spcAft>
              <a:buNone/>
            </a:pPr>
            <a:r>
              <a:rPr lang="en-US" sz="2200" dirty="0"/>
              <a:t>Individualized Education Plan (IEP):</a:t>
            </a:r>
          </a:p>
          <a:p>
            <a:pPr lvl="1">
              <a:spcBef>
                <a:spcPts val="1000"/>
              </a:spcBef>
              <a:spcAft>
                <a:spcPts val="1200"/>
              </a:spcAft>
            </a:pPr>
            <a:r>
              <a:rPr lang="en-US" dirty="0"/>
              <a:t>A plan that is made to address each child’s unique needs. </a:t>
            </a:r>
          </a:p>
          <a:p>
            <a:pPr lvl="1">
              <a:spcBef>
                <a:spcPts val="1000"/>
              </a:spcBef>
              <a:spcAft>
                <a:spcPts val="1200"/>
              </a:spcAft>
            </a:pPr>
            <a:r>
              <a:rPr lang="en-US" dirty="0"/>
              <a:t>IEPs include:</a:t>
            </a:r>
          </a:p>
          <a:p>
            <a:pPr lvl="2">
              <a:spcBef>
                <a:spcPts val="1000"/>
              </a:spcBef>
              <a:spcAft>
                <a:spcPts val="1200"/>
              </a:spcAft>
            </a:pPr>
            <a:r>
              <a:rPr lang="en-US" sz="2200" dirty="0"/>
              <a:t>Present Level of Performance (PLOP)</a:t>
            </a:r>
          </a:p>
          <a:p>
            <a:pPr lvl="2">
              <a:spcBef>
                <a:spcPts val="1000"/>
              </a:spcBef>
              <a:spcAft>
                <a:spcPts val="1200"/>
              </a:spcAft>
            </a:pPr>
            <a:r>
              <a:rPr lang="en-US" sz="2200" dirty="0"/>
              <a:t>Annual Educational Goals</a:t>
            </a:r>
          </a:p>
          <a:p>
            <a:pPr lvl="2">
              <a:spcBef>
                <a:spcPts val="1000"/>
              </a:spcBef>
              <a:spcAft>
                <a:spcPts val="1200"/>
              </a:spcAft>
            </a:pPr>
            <a:r>
              <a:rPr lang="en-US" sz="2200" dirty="0"/>
              <a:t>Special Education Supports and Services</a:t>
            </a:r>
          </a:p>
          <a:p>
            <a:pPr lvl="2">
              <a:spcBef>
                <a:spcPts val="1000"/>
              </a:spcBef>
              <a:spcAft>
                <a:spcPts val="1200"/>
              </a:spcAft>
            </a:pPr>
            <a:r>
              <a:rPr lang="en-US" sz="2200" dirty="0"/>
              <a:t>Related Services</a:t>
            </a:r>
          </a:p>
          <a:p>
            <a:pPr lvl="2">
              <a:spcBef>
                <a:spcPts val="1000"/>
              </a:spcBef>
              <a:spcAft>
                <a:spcPts val="1200"/>
              </a:spcAft>
            </a:pPr>
            <a:r>
              <a:rPr lang="en-US" sz="2200" dirty="0"/>
              <a:t>Modifications and Accommodations for in class and standardized tests</a:t>
            </a:r>
          </a:p>
          <a:p>
            <a:pPr lvl="2">
              <a:spcBef>
                <a:spcPts val="1000"/>
              </a:spcBef>
              <a:spcAft>
                <a:spcPts val="1200"/>
              </a:spcAft>
            </a:pPr>
            <a:r>
              <a:rPr lang="en-US" sz="2200" dirty="0"/>
              <a:t>Transition Planning </a:t>
            </a:r>
          </a:p>
          <a:p>
            <a:pPr>
              <a:spcAft>
                <a:spcPts val="1200"/>
              </a:spcAft>
            </a:pPr>
            <a:endParaRPr lang="en-US" sz="2200" dirty="0"/>
          </a:p>
        </p:txBody>
      </p:sp>
    </p:spTree>
    <p:extLst>
      <p:ext uri="{BB962C8B-B14F-4D97-AF65-F5344CB8AC3E}">
        <p14:creationId xmlns:p14="http://schemas.microsoft.com/office/powerpoint/2010/main" val="1066727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667A1-D27D-4126-A6CB-59AA383A70C1}"/>
              </a:ext>
            </a:extLst>
          </p:cNvPr>
          <p:cNvSpPr>
            <a:spLocks noGrp="1"/>
          </p:cNvSpPr>
          <p:nvPr>
            <p:ph type="title"/>
          </p:nvPr>
        </p:nvSpPr>
        <p:spPr/>
        <p:txBody>
          <a:bodyPr/>
          <a:lstStyle/>
          <a:p>
            <a:r>
              <a:rPr lang="en-US"/>
              <a:t>Legal Requirement (4 of 5)</a:t>
            </a:r>
            <a:endParaRPr lang="en-US" dirty="0"/>
          </a:p>
        </p:txBody>
      </p:sp>
      <p:sp>
        <p:nvSpPr>
          <p:cNvPr id="3" name="Content Placeholder 2">
            <a:extLst>
              <a:ext uri="{FF2B5EF4-FFF2-40B4-BE49-F238E27FC236}">
                <a16:creationId xmlns:a16="http://schemas.microsoft.com/office/drawing/2014/main" id="{619EA1CE-B838-43CD-93EF-A80D4DC9EFAF}"/>
              </a:ext>
            </a:extLst>
          </p:cNvPr>
          <p:cNvSpPr>
            <a:spLocks noGrp="1"/>
          </p:cNvSpPr>
          <p:nvPr>
            <p:ph idx="1"/>
          </p:nvPr>
        </p:nvSpPr>
        <p:spPr>
          <a:xfrm>
            <a:off x="838200" y="1645870"/>
            <a:ext cx="10515600" cy="4948567"/>
          </a:xfrm>
        </p:spPr>
        <p:txBody>
          <a:bodyPr/>
          <a:lstStyle/>
          <a:p>
            <a:pPr marL="0" indent="0">
              <a:spcAft>
                <a:spcPts val="1200"/>
              </a:spcAft>
              <a:buNone/>
            </a:pPr>
            <a:r>
              <a:rPr lang="en-US" dirty="0"/>
              <a:t>Senate Bill 7026 (CH. 2018-3, Laws of Florida): Public Safety Act</a:t>
            </a:r>
          </a:p>
          <a:p>
            <a:pPr lvl="1">
              <a:spcBef>
                <a:spcPts val="1000"/>
              </a:spcBef>
              <a:spcAft>
                <a:spcPts val="1200"/>
              </a:spcAft>
            </a:pPr>
            <a:r>
              <a:rPr lang="en-US" dirty="0"/>
              <a:t>Also known as the “Marjory Stoneman Douglas High School Public Safety Act”</a:t>
            </a:r>
          </a:p>
          <a:p>
            <a:pPr lvl="1">
              <a:spcBef>
                <a:spcPts val="1000"/>
              </a:spcBef>
              <a:spcAft>
                <a:spcPts val="1200"/>
              </a:spcAft>
            </a:pPr>
            <a:r>
              <a:rPr lang="en-US" dirty="0"/>
              <a:t>Authorizing the awarding of grants through the Crime Stoppers Trust Fund for student crime watch programs</a:t>
            </a:r>
          </a:p>
          <a:p>
            <a:pPr lvl="1">
              <a:spcBef>
                <a:spcPts val="1000"/>
              </a:spcBef>
              <a:spcAft>
                <a:spcPts val="1200"/>
              </a:spcAft>
            </a:pPr>
            <a:r>
              <a:rPr lang="en-US" dirty="0"/>
              <a:t>Establishing the Office of Safe Schools within the Department of Education </a:t>
            </a:r>
          </a:p>
          <a:p>
            <a:pPr lvl="1">
              <a:spcBef>
                <a:spcPts val="1000"/>
              </a:spcBef>
              <a:spcAft>
                <a:spcPts val="1200"/>
              </a:spcAft>
            </a:pPr>
            <a:r>
              <a:rPr lang="en-US" dirty="0"/>
              <a:t>Comprehensively addresses gun violence on school campuses. The law promotes school safety and enhanced coordination between education and law enforcement entities at the state and local level. </a:t>
            </a:r>
          </a:p>
        </p:txBody>
      </p:sp>
    </p:spTree>
    <p:extLst>
      <p:ext uri="{BB962C8B-B14F-4D97-AF65-F5344CB8AC3E}">
        <p14:creationId xmlns:p14="http://schemas.microsoft.com/office/powerpoint/2010/main" val="2226883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04D48-9AC5-4C32-BE38-799A54297701}"/>
              </a:ext>
            </a:extLst>
          </p:cNvPr>
          <p:cNvSpPr>
            <a:spLocks noGrp="1"/>
          </p:cNvSpPr>
          <p:nvPr>
            <p:ph type="title"/>
          </p:nvPr>
        </p:nvSpPr>
        <p:spPr/>
        <p:txBody>
          <a:bodyPr/>
          <a:lstStyle/>
          <a:p>
            <a:r>
              <a:rPr lang="en-US"/>
              <a:t>Legal Requirement (5 of 5)</a:t>
            </a:r>
            <a:endParaRPr lang="en-US" dirty="0"/>
          </a:p>
        </p:txBody>
      </p:sp>
      <p:sp>
        <p:nvSpPr>
          <p:cNvPr id="3" name="Content Placeholder 2">
            <a:extLst>
              <a:ext uri="{FF2B5EF4-FFF2-40B4-BE49-F238E27FC236}">
                <a16:creationId xmlns:a16="http://schemas.microsoft.com/office/drawing/2014/main" id="{884CBABF-2596-4B43-B47E-2718CCE5BA41}"/>
              </a:ext>
            </a:extLst>
          </p:cNvPr>
          <p:cNvSpPr>
            <a:spLocks noGrp="1"/>
          </p:cNvSpPr>
          <p:nvPr>
            <p:ph idx="1"/>
          </p:nvPr>
        </p:nvSpPr>
        <p:spPr>
          <a:xfrm>
            <a:off x="602828" y="1545327"/>
            <a:ext cx="11077108" cy="4351338"/>
          </a:xfrm>
        </p:spPr>
        <p:txBody>
          <a:bodyPr/>
          <a:lstStyle/>
          <a:p>
            <a:pPr marL="228600" lvl="1" indent="0">
              <a:spcBef>
                <a:spcPts val="1000"/>
              </a:spcBef>
              <a:spcAft>
                <a:spcPts val="600"/>
              </a:spcAft>
              <a:buNone/>
            </a:pPr>
            <a:r>
              <a:rPr lang="en-US" dirty="0"/>
              <a:t>Section 394.495, F.S.: Child and adolescent mental health system of care; programs and services:</a:t>
            </a:r>
          </a:p>
          <a:p>
            <a:pPr marL="571500" lvl="1" indent="-342900">
              <a:spcBef>
                <a:spcPts val="1000"/>
              </a:spcBef>
              <a:spcAft>
                <a:spcPts val="600"/>
              </a:spcAft>
            </a:pPr>
            <a:r>
              <a:rPr lang="en-US" sz="2200" dirty="0"/>
              <a:t>Requires contracted community action treatment teams to provide community-based behavioral health and support services in 22 counties/regions or more, subject to appropriations.</a:t>
            </a:r>
          </a:p>
          <a:p>
            <a:pPr indent="0">
              <a:spcAft>
                <a:spcPts val="600"/>
              </a:spcAft>
              <a:buNone/>
            </a:pPr>
            <a:r>
              <a:rPr lang="en-US" sz="2200" dirty="0"/>
              <a:t>Section 1011.62, F.S.): Funds for operations of schools to:</a:t>
            </a:r>
          </a:p>
          <a:p>
            <a:pPr lvl="1">
              <a:spcBef>
                <a:spcPts val="1000"/>
              </a:spcBef>
              <a:spcAft>
                <a:spcPts val="600"/>
              </a:spcAft>
            </a:pPr>
            <a:r>
              <a:rPr lang="en-US" sz="2400" dirty="0"/>
              <a:t>Provide mental health assessment, diagnosis, intervention, treatment and recovery services to students with one or more mental health or co-occurring substance abuse diagnosis and students at high risk of such diagnoses; and </a:t>
            </a:r>
          </a:p>
          <a:p>
            <a:pPr lvl="1">
              <a:spcBef>
                <a:spcPts val="1000"/>
              </a:spcBef>
              <a:spcAft>
                <a:spcPts val="600"/>
              </a:spcAft>
            </a:pPr>
            <a:r>
              <a:rPr lang="en-US" sz="2400" dirty="0"/>
              <a:t>To coordinate such services with a student’s primary care provider and the student’s other mental health providers</a:t>
            </a:r>
          </a:p>
          <a:p>
            <a:pPr lvl="1">
              <a:spcBef>
                <a:spcPts val="1000"/>
              </a:spcBef>
              <a:spcAft>
                <a:spcPts val="600"/>
              </a:spcAft>
            </a:pPr>
            <a:endParaRPr lang="en-US" dirty="0"/>
          </a:p>
        </p:txBody>
      </p:sp>
    </p:spTree>
    <p:extLst>
      <p:ext uri="{BB962C8B-B14F-4D97-AF65-F5344CB8AC3E}">
        <p14:creationId xmlns:p14="http://schemas.microsoft.com/office/powerpoint/2010/main" val="2440367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E1AE-7CF8-46AC-A9F1-C8FF3685096F}"/>
              </a:ext>
            </a:extLst>
          </p:cNvPr>
          <p:cNvSpPr>
            <a:spLocks noGrp="1"/>
          </p:cNvSpPr>
          <p:nvPr>
            <p:ph type="ctrTitle"/>
          </p:nvPr>
        </p:nvSpPr>
        <p:spPr/>
        <p:txBody>
          <a:bodyPr/>
          <a:lstStyle/>
          <a:p>
            <a:r>
              <a:rPr lang="en-US" dirty="0"/>
              <a:t>How to obtain behavioral supports for your child? </a:t>
            </a:r>
          </a:p>
        </p:txBody>
      </p:sp>
    </p:spTree>
    <p:extLst>
      <p:ext uri="{BB962C8B-B14F-4D97-AF65-F5344CB8AC3E}">
        <p14:creationId xmlns:p14="http://schemas.microsoft.com/office/powerpoint/2010/main" val="1831333608"/>
      </p:ext>
    </p:extLst>
  </p:cSld>
  <p:clrMapOvr>
    <a:masterClrMapping/>
  </p:clrMapOvr>
  <mc:AlternateContent xmlns:mc="http://schemas.openxmlformats.org/markup-compatibility/2006" xmlns:p14="http://schemas.microsoft.com/office/powerpoint/2010/main">
    <mc:Choice Requires="p14">
      <p:transition spd="slow" p14:dur="2000" advTm="4573"/>
    </mc:Choice>
    <mc:Fallback xmlns="">
      <p:transition spd="slow" advTm="4573"/>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4ABB-B11F-44E6-B9F2-9DC8877F9433}"/>
              </a:ext>
            </a:extLst>
          </p:cNvPr>
          <p:cNvSpPr>
            <a:spLocks noGrp="1"/>
          </p:cNvSpPr>
          <p:nvPr>
            <p:ph type="title"/>
          </p:nvPr>
        </p:nvSpPr>
        <p:spPr/>
        <p:txBody>
          <a:bodyPr/>
          <a:lstStyle/>
          <a:p>
            <a:r>
              <a:rPr lang="en-US" dirty="0"/>
              <a:t>Behavior</a:t>
            </a:r>
          </a:p>
        </p:txBody>
      </p:sp>
      <p:sp>
        <p:nvSpPr>
          <p:cNvPr id="3" name="Content Placeholder 2">
            <a:extLst>
              <a:ext uri="{FF2B5EF4-FFF2-40B4-BE49-F238E27FC236}">
                <a16:creationId xmlns:a16="http://schemas.microsoft.com/office/drawing/2014/main" id="{F679A620-419C-47FD-8D06-6A2EBB1F940C}"/>
              </a:ext>
            </a:extLst>
          </p:cNvPr>
          <p:cNvSpPr>
            <a:spLocks noGrp="1"/>
          </p:cNvSpPr>
          <p:nvPr>
            <p:ph idx="1"/>
          </p:nvPr>
        </p:nvSpPr>
        <p:spPr>
          <a:xfrm>
            <a:off x="838200" y="1567494"/>
            <a:ext cx="10515600" cy="4351338"/>
          </a:xfrm>
        </p:spPr>
        <p:txBody>
          <a:bodyPr/>
          <a:lstStyle/>
          <a:p>
            <a:r>
              <a:rPr lang="en-US" dirty="0"/>
              <a:t>Behavioral Challenges are prevalent in students with an array of disabilities, such as Autism Spectrum Disorder (ASD), Attention-Deficit/Hyperactivity Disorder (ADHD), Intellectual Disability (ID), Specific Learning Disabilities (SLD), etc. </a:t>
            </a:r>
          </a:p>
          <a:p>
            <a:r>
              <a:rPr lang="en-US" dirty="0"/>
              <a:t>Characteristics that may contribute to behaviors:</a:t>
            </a:r>
          </a:p>
          <a:p>
            <a:pPr lvl="1"/>
            <a:r>
              <a:rPr lang="en-US" dirty="0"/>
              <a:t>Communication Barriers </a:t>
            </a:r>
          </a:p>
          <a:p>
            <a:pPr lvl="1"/>
            <a:r>
              <a:rPr lang="en-US" dirty="0"/>
              <a:t>Learning Difficulties</a:t>
            </a:r>
          </a:p>
          <a:p>
            <a:pPr lvl="1"/>
            <a:r>
              <a:rPr lang="en-US" dirty="0"/>
              <a:t>Impulsivity Control </a:t>
            </a:r>
          </a:p>
          <a:p>
            <a:pPr lvl="1"/>
            <a:r>
              <a:rPr lang="en-US" dirty="0"/>
              <a:t>Sensory Issues</a:t>
            </a:r>
          </a:p>
          <a:p>
            <a:r>
              <a:rPr lang="en-US" dirty="0"/>
              <a:t>In the case of a child whose behavior impedes the child’s learning or that of others, the IEP Team must consider the use of positive behavior interventions and supports, and other strategies to address that behavior. </a:t>
            </a:r>
          </a:p>
          <a:p>
            <a:r>
              <a:rPr lang="en-US" dirty="0"/>
              <a:t>20 U.S.C. s. 1415(d)(3)(B)(</a:t>
            </a:r>
            <a:r>
              <a:rPr lang="en-US" dirty="0" err="1"/>
              <a:t>i</a:t>
            </a:r>
            <a:r>
              <a:rPr lang="en-US" dirty="0"/>
              <a:t>), 34 C.F.R. s. 300.324(a)(2)(</a:t>
            </a:r>
            <a:r>
              <a:rPr lang="en-US" dirty="0" err="1"/>
              <a:t>i</a:t>
            </a:r>
            <a:r>
              <a:rPr lang="en-US" dirty="0"/>
              <a:t>)</a:t>
            </a:r>
          </a:p>
          <a:p>
            <a:endParaRPr lang="en-US" dirty="0"/>
          </a:p>
        </p:txBody>
      </p:sp>
    </p:spTree>
    <p:extLst>
      <p:ext uri="{BB962C8B-B14F-4D97-AF65-F5344CB8AC3E}">
        <p14:creationId xmlns:p14="http://schemas.microsoft.com/office/powerpoint/2010/main" val="3471521538"/>
      </p:ext>
    </p:extLst>
  </p:cSld>
  <p:clrMapOvr>
    <a:masterClrMapping/>
  </p:clrMapOvr>
  <mc:AlternateContent xmlns:mc="http://schemas.openxmlformats.org/markup-compatibility/2006" xmlns:p14="http://schemas.microsoft.com/office/powerpoint/2010/main">
    <mc:Choice Requires="p14">
      <p:transition spd="slow" p14:dur="2000" advTm="58234"/>
    </mc:Choice>
    <mc:Fallback xmlns="">
      <p:transition spd="slow" advTm="58234"/>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8C01-408A-42CD-A9EA-E81E6DDB137C}"/>
              </a:ext>
            </a:extLst>
          </p:cNvPr>
          <p:cNvSpPr>
            <a:spLocks noGrp="1"/>
          </p:cNvSpPr>
          <p:nvPr>
            <p:ph type="title"/>
          </p:nvPr>
        </p:nvSpPr>
        <p:spPr/>
        <p:txBody>
          <a:bodyPr/>
          <a:lstStyle/>
          <a:p>
            <a:r>
              <a:rPr lang="en-US"/>
              <a:t>Behavior Supports</a:t>
            </a:r>
            <a:endParaRPr lang="en-US" dirty="0"/>
          </a:p>
        </p:txBody>
      </p:sp>
      <p:sp>
        <p:nvSpPr>
          <p:cNvPr id="3" name="Content Placeholder 2">
            <a:extLst>
              <a:ext uri="{FF2B5EF4-FFF2-40B4-BE49-F238E27FC236}">
                <a16:creationId xmlns:a16="http://schemas.microsoft.com/office/drawing/2014/main" id="{9804CFDC-4166-4EAA-97E8-A404B6091E50}"/>
              </a:ext>
            </a:extLst>
          </p:cNvPr>
          <p:cNvSpPr>
            <a:spLocks noGrp="1"/>
          </p:cNvSpPr>
          <p:nvPr>
            <p:ph idx="1"/>
          </p:nvPr>
        </p:nvSpPr>
        <p:spPr>
          <a:xfrm>
            <a:off x="691896" y="1645871"/>
            <a:ext cx="10515600" cy="4351338"/>
          </a:xfrm>
        </p:spPr>
        <p:txBody>
          <a:bodyPr/>
          <a:lstStyle/>
          <a:p>
            <a:pPr marL="228600" lvl="2" indent="0">
              <a:spcBef>
                <a:spcPts val="1000"/>
              </a:spcBef>
              <a:spcAft>
                <a:spcPts val="600"/>
              </a:spcAft>
              <a:buNone/>
            </a:pPr>
            <a:r>
              <a:rPr lang="en-US" sz="2200" dirty="0"/>
              <a:t>Once you and the team have identified that the child has behaviors that are impeding the student's ability to gain educational benefit, it is time to think about behavioral supports and services. </a:t>
            </a:r>
          </a:p>
          <a:p>
            <a:pPr marL="228600" lvl="2" indent="0">
              <a:spcBef>
                <a:spcPts val="1000"/>
              </a:spcBef>
              <a:spcAft>
                <a:spcPts val="600"/>
              </a:spcAft>
              <a:buNone/>
            </a:pPr>
            <a:r>
              <a:rPr lang="en-US" sz="2200" dirty="0"/>
              <a:t>Steps to take to obtain behavioral supports and services for your child in school:</a:t>
            </a:r>
          </a:p>
          <a:p>
            <a:pPr marL="800100" lvl="3" indent="-342900">
              <a:spcBef>
                <a:spcPts val="1000"/>
              </a:spcBef>
              <a:spcAft>
                <a:spcPts val="600"/>
              </a:spcAft>
            </a:pPr>
            <a:r>
              <a:rPr lang="en-US" sz="2200" dirty="0"/>
              <a:t>Request a meeting in writing to meet with your child’s IEP or 504 team. </a:t>
            </a:r>
          </a:p>
          <a:p>
            <a:pPr marL="800100" lvl="3" indent="-342900">
              <a:spcBef>
                <a:spcPts val="1000"/>
              </a:spcBef>
              <a:spcAft>
                <a:spcPts val="600"/>
              </a:spcAft>
            </a:pPr>
            <a:r>
              <a:rPr lang="en-US" sz="2200" dirty="0"/>
              <a:t>At the meeting review and consider any and all anecdotal behavioral data such as: referrals, suspensions, teacher input, etc. </a:t>
            </a:r>
          </a:p>
          <a:p>
            <a:pPr marL="800100" lvl="3" indent="-342900">
              <a:spcBef>
                <a:spcPts val="1000"/>
              </a:spcBef>
              <a:spcAft>
                <a:spcPts val="600"/>
              </a:spcAft>
            </a:pPr>
            <a:r>
              <a:rPr lang="en-US" sz="2200" dirty="0"/>
              <a:t>Request evaluations such as, Functional Behavioral Assessment (FBA), Psychological and Psychiatric evaluations, etc. </a:t>
            </a:r>
          </a:p>
          <a:p>
            <a:pPr marL="228600" lvl="3" indent="0">
              <a:spcBef>
                <a:spcPts val="1000"/>
              </a:spcBef>
              <a:spcAft>
                <a:spcPts val="600"/>
              </a:spcAft>
              <a:buNone/>
            </a:pPr>
            <a:r>
              <a:rPr lang="en-US" sz="2200" dirty="0"/>
              <a:t>Each child needs to make meaningful academic progress and learn socially appropriate behavior and coping skills. </a:t>
            </a:r>
          </a:p>
        </p:txBody>
      </p:sp>
    </p:spTree>
    <p:extLst>
      <p:ext uri="{BB962C8B-B14F-4D97-AF65-F5344CB8AC3E}">
        <p14:creationId xmlns:p14="http://schemas.microsoft.com/office/powerpoint/2010/main" val="3313334262"/>
      </p:ext>
    </p:extLst>
  </p:cSld>
  <p:clrMapOvr>
    <a:masterClrMapping/>
  </p:clrMapOvr>
  <mc:AlternateContent xmlns:mc="http://schemas.openxmlformats.org/markup-compatibility/2006" xmlns:p14="http://schemas.microsoft.com/office/powerpoint/2010/main">
    <mc:Choice Requires="p14">
      <p:transition spd="slow" p14:dur="2000" advTm="52956"/>
    </mc:Choice>
    <mc:Fallback xmlns="">
      <p:transition spd="slow" advTm="52956"/>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522F4-C6FC-457D-B8D5-8E1C6DA580D7}"/>
              </a:ext>
            </a:extLst>
          </p:cNvPr>
          <p:cNvSpPr>
            <a:spLocks noGrp="1"/>
          </p:cNvSpPr>
          <p:nvPr>
            <p:ph type="title"/>
          </p:nvPr>
        </p:nvSpPr>
        <p:spPr/>
        <p:txBody>
          <a:bodyPr>
            <a:normAutofit/>
          </a:bodyPr>
          <a:lstStyle/>
          <a:p>
            <a:r>
              <a:rPr lang="en-US" sz="3600" dirty="0"/>
              <a:t>Functional Behavioral Assessment (1 of 2)</a:t>
            </a:r>
          </a:p>
        </p:txBody>
      </p:sp>
      <p:sp>
        <p:nvSpPr>
          <p:cNvPr id="3" name="Content Placeholder 2">
            <a:extLst>
              <a:ext uri="{FF2B5EF4-FFF2-40B4-BE49-F238E27FC236}">
                <a16:creationId xmlns:a16="http://schemas.microsoft.com/office/drawing/2014/main" id="{CDCAE83A-3565-4440-8B00-218DCCEC30EB}"/>
              </a:ext>
            </a:extLst>
          </p:cNvPr>
          <p:cNvSpPr>
            <a:spLocks noGrp="1"/>
          </p:cNvSpPr>
          <p:nvPr>
            <p:ph idx="1"/>
          </p:nvPr>
        </p:nvSpPr>
        <p:spPr/>
        <p:txBody>
          <a:bodyPr/>
          <a:lstStyle/>
          <a:p>
            <a:pPr>
              <a:spcAft>
                <a:spcPts val="1200"/>
              </a:spcAft>
            </a:pPr>
            <a:r>
              <a:rPr lang="en-US" dirty="0"/>
              <a:t>An FBA needs to be data based and include information based on a review of records, referrals, discipline reports, and comprised of a series of observations in various settings or in the setting of concern. </a:t>
            </a:r>
          </a:p>
          <a:p>
            <a:pPr>
              <a:spcAft>
                <a:spcPts val="1200"/>
              </a:spcAft>
            </a:pPr>
            <a:r>
              <a:rPr lang="en-US" dirty="0"/>
              <a:t>Observe and gather data on:</a:t>
            </a:r>
          </a:p>
          <a:p>
            <a:pPr lvl="1">
              <a:spcBef>
                <a:spcPts val="1000"/>
              </a:spcBef>
              <a:spcAft>
                <a:spcPts val="1200"/>
              </a:spcAft>
            </a:pPr>
            <a:r>
              <a:rPr lang="en-US" sz="2400" dirty="0"/>
              <a:t>What is the function of the behavior?</a:t>
            </a:r>
          </a:p>
          <a:p>
            <a:pPr lvl="1">
              <a:spcBef>
                <a:spcPts val="1000"/>
              </a:spcBef>
              <a:spcAft>
                <a:spcPts val="1200"/>
              </a:spcAft>
            </a:pPr>
            <a:r>
              <a:rPr lang="en-US" sz="2400" dirty="0"/>
              <a:t>Where and when does it occur?</a:t>
            </a:r>
          </a:p>
          <a:p>
            <a:pPr lvl="1">
              <a:spcBef>
                <a:spcPts val="1000"/>
              </a:spcBef>
              <a:spcAft>
                <a:spcPts val="1200"/>
              </a:spcAft>
            </a:pPr>
            <a:r>
              <a:rPr lang="en-US" sz="2400" dirty="0"/>
              <a:t>What is the antecedent?</a:t>
            </a:r>
          </a:p>
          <a:p>
            <a:pPr marL="342900" lvl="1" indent="-342900">
              <a:spcBef>
                <a:spcPts val="1000"/>
              </a:spcBef>
              <a:spcAft>
                <a:spcPts val="1200"/>
              </a:spcAft>
            </a:pPr>
            <a:r>
              <a:rPr lang="en-US" sz="2400" dirty="0"/>
              <a:t>Behavior is often a form of communication. Especially with children who are non-verbal, have limited verbal output, or have pragmatic language deficits.  </a:t>
            </a:r>
          </a:p>
          <a:p>
            <a:pPr>
              <a:spcAft>
                <a:spcPts val="1200"/>
              </a:spcAft>
            </a:pPr>
            <a:endParaRPr lang="en-US" dirty="0"/>
          </a:p>
        </p:txBody>
      </p:sp>
    </p:spTree>
    <p:extLst>
      <p:ext uri="{BB962C8B-B14F-4D97-AF65-F5344CB8AC3E}">
        <p14:creationId xmlns:p14="http://schemas.microsoft.com/office/powerpoint/2010/main" val="3217926323"/>
      </p:ext>
    </p:extLst>
  </p:cSld>
  <p:clrMapOvr>
    <a:masterClrMapping/>
  </p:clrMapOvr>
  <mc:AlternateContent xmlns:mc="http://schemas.openxmlformats.org/markup-compatibility/2006" xmlns:p14="http://schemas.microsoft.com/office/powerpoint/2010/main">
    <mc:Choice Requires="p14">
      <p:transition spd="slow" p14:dur="2000" advTm="54086"/>
    </mc:Choice>
    <mc:Fallback xmlns="">
      <p:transition spd="slow" advTm="54086"/>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3A56-2839-4993-9A3C-E0655CF6EF38}"/>
              </a:ext>
            </a:extLst>
          </p:cNvPr>
          <p:cNvSpPr>
            <a:spLocks noGrp="1"/>
          </p:cNvSpPr>
          <p:nvPr>
            <p:ph type="title"/>
          </p:nvPr>
        </p:nvSpPr>
        <p:spPr/>
        <p:txBody>
          <a:bodyPr>
            <a:normAutofit/>
          </a:bodyPr>
          <a:lstStyle/>
          <a:p>
            <a:r>
              <a:rPr lang="en-US" sz="3600" dirty="0"/>
              <a:t>Functional Behavioral Assessment (2 of 2)</a:t>
            </a:r>
          </a:p>
        </p:txBody>
      </p:sp>
      <p:sp>
        <p:nvSpPr>
          <p:cNvPr id="3" name="Content Placeholder 2">
            <a:extLst>
              <a:ext uri="{FF2B5EF4-FFF2-40B4-BE49-F238E27FC236}">
                <a16:creationId xmlns:a16="http://schemas.microsoft.com/office/drawing/2014/main" id="{A8D254CC-140C-4645-8E3F-6099E2207A26}"/>
              </a:ext>
            </a:extLst>
          </p:cNvPr>
          <p:cNvSpPr>
            <a:spLocks noGrp="1"/>
          </p:cNvSpPr>
          <p:nvPr>
            <p:ph idx="1"/>
          </p:nvPr>
        </p:nvSpPr>
        <p:spPr/>
        <p:txBody>
          <a:bodyPr/>
          <a:lstStyle/>
          <a:p>
            <a:pPr marL="0" indent="0">
              <a:spcAft>
                <a:spcPts val="1200"/>
              </a:spcAft>
              <a:buNone/>
            </a:pPr>
            <a:r>
              <a:rPr lang="en-US" dirty="0"/>
              <a:t>Components must include:</a:t>
            </a:r>
          </a:p>
          <a:p>
            <a:pPr lvl="1">
              <a:spcBef>
                <a:spcPts val="1000"/>
              </a:spcBef>
              <a:spcAft>
                <a:spcPts val="1200"/>
              </a:spcAft>
            </a:pPr>
            <a:r>
              <a:rPr lang="en-US" sz="2400" dirty="0"/>
              <a:t>Identify and describe target behavior</a:t>
            </a:r>
          </a:p>
          <a:p>
            <a:pPr lvl="1">
              <a:spcBef>
                <a:spcPts val="1000"/>
              </a:spcBef>
              <a:spcAft>
                <a:spcPts val="1200"/>
              </a:spcAft>
            </a:pPr>
            <a:r>
              <a:rPr lang="en-US" sz="2400" dirty="0"/>
              <a:t>Indirect assessment-review of events, environmental factors</a:t>
            </a:r>
          </a:p>
          <a:p>
            <a:pPr lvl="1">
              <a:spcBef>
                <a:spcPts val="1000"/>
              </a:spcBef>
              <a:spcAft>
                <a:spcPts val="1200"/>
              </a:spcAft>
            </a:pPr>
            <a:r>
              <a:rPr lang="en-US" sz="2400" dirty="0"/>
              <a:t>Direct assessment-observation and recording of data</a:t>
            </a:r>
          </a:p>
          <a:p>
            <a:pPr lvl="1">
              <a:spcBef>
                <a:spcPts val="1000"/>
              </a:spcBef>
              <a:spcAft>
                <a:spcPts val="1200"/>
              </a:spcAft>
            </a:pPr>
            <a:r>
              <a:rPr lang="en-US" sz="2400" dirty="0"/>
              <a:t>Data analysis</a:t>
            </a:r>
          </a:p>
          <a:p>
            <a:pPr lvl="1">
              <a:spcBef>
                <a:spcPts val="1000"/>
              </a:spcBef>
              <a:spcAft>
                <a:spcPts val="1200"/>
              </a:spcAft>
            </a:pPr>
            <a:r>
              <a:rPr lang="en-US" sz="2400" dirty="0"/>
              <a:t>Strengths of student</a:t>
            </a:r>
          </a:p>
          <a:p>
            <a:pPr lvl="1">
              <a:spcBef>
                <a:spcPts val="1000"/>
              </a:spcBef>
              <a:spcAft>
                <a:spcPts val="1200"/>
              </a:spcAft>
            </a:pPr>
            <a:r>
              <a:rPr lang="en-US" sz="2400" dirty="0"/>
              <a:t>Reinforcement determination</a:t>
            </a:r>
          </a:p>
          <a:p>
            <a:pPr lvl="1">
              <a:spcBef>
                <a:spcPts val="1000"/>
              </a:spcBef>
              <a:spcAft>
                <a:spcPts val="1200"/>
              </a:spcAft>
            </a:pPr>
            <a:r>
              <a:rPr lang="en-US" sz="2400" dirty="0"/>
              <a:t>Hypothesis development</a:t>
            </a:r>
          </a:p>
          <a:p>
            <a:pPr lvl="1">
              <a:spcBef>
                <a:spcPts val="1000"/>
              </a:spcBef>
              <a:spcAft>
                <a:spcPts val="1200"/>
              </a:spcAft>
            </a:pPr>
            <a:endParaRPr lang="en-US" sz="2400" dirty="0"/>
          </a:p>
        </p:txBody>
      </p:sp>
    </p:spTree>
    <p:extLst>
      <p:ext uri="{BB962C8B-B14F-4D97-AF65-F5344CB8AC3E}">
        <p14:creationId xmlns:p14="http://schemas.microsoft.com/office/powerpoint/2010/main" val="3245642852"/>
      </p:ext>
    </p:extLst>
  </p:cSld>
  <p:clrMapOvr>
    <a:masterClrMapping/>
  </p:clrMapOvr>
  <mc:AlternateContent xmlns:mc="http://schemas.openxmlformats.org/markup-compatibility/2006" xmlns:p14="http://schemas.microsoft.com/office/powerpoint/2010/main">
    <mc:Choice Requires="p14">
      <p:transition spd="slow" p14:dur="2000" advTm="22802"/>
    </mc:Choice>
    <mc:Fallback xmlns="">
      <p:transition spd="slow" advTm="22802"/>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E274F2-7F0B-4E82-8191-17358FB132BB}"/>
              </a:ext>
            </a:extLst>
          </p:cNvPr>
          <p:cNvSpPr>
            <a:spLocks noGrp="1"/>
          </p:cNvSpPr>
          <p:nvPr>
            <p:ph type="title"/>
          </p:nvPr>
        </p:nvSpPr>
        <p:spPr/>
        <p:txBody>
          <a:bodyPr>
            <a:normAutofit/>
          </a:bodyPr>
          <a:lstStyle/>
          <a:p>
            <a:r>
              <a:rPr lang="en-US" sz="3000" dirty="0"/>
              <a:t>Positive Behavioral Intervention Plans (PBIP) (1 of 3)</a:t>
            </a:r>
          </a:p>
        </p:txBody>
      </p:sp>
      <p:sp>
        <p:nvSpPr>
          <p:cNvPr id="3" name="Content Placeholder 2">
            <a:extLst>
              <a:ext uri="{FF2B5EF4-FFF2-40B4-BE49-F238E27FC236}">
                <a16:creationId xmlns:a16="http://schemas.microsoft.com/office/drawing/2014/main" id="{E061B550-5CEB-4C37-9D66-4943D6059851}"/>
              </a:ext>
            </a:extLst>
          </p:cNvPr>
          <p:cNvSpPr>
            <a:spLocks noGrp="1"/>
          </p:cNvSpPr>
          <p:nvPr>
            <p:ph idx="1"/>
          </p:nvPr>
        </p:nvSpPr>
        <p:spPr/>
        <p:txBody>
          <a:bodyPr/>
          <a:lstStyle/>
          <a:p>
            <a:pPr>
              <a:spcAft>
                <a:spcPts val="1200"/>
              </a:spcAft>
            </a:pPr>
            <a:r>
              <a:rPr lang="en-US" dirty="0"/>
              <a:t>Strategies for effectively addressing behavioral problems that are proactive, educative, and functional in nature. </a:t>
            </a:r>
          </a:p>
          <a:p>
            <a:pPr>
              <a:spcAft>
                <a:spcPts val="1200"/>
              </a:spcAft>
            </a:pPr>
            <a:r>
              <a:rPr lang="en-US" dirty="0"/>
              <a:t>The PBIP addresses behavior that is a negative pattern and impedes the student's learning. </a:t>
            </a:r>
          </a:p>
          <a:p>
            <a:pPr>
              <a:spcAft>
                <a:spcPts val="1200"/>
              </a:spcAft>
            </a:pPr>
            <a:r>
              <a:rPr lang="en-US" dirty="0"/>
              <a:t>The PBIP should be based on recent and meaningful assessment data such as an FBA and is individualized for the student. </a:t>
            </a:r>
          </a:p>
        </p:txBody>
      </p:sp>
    </p:spTree>
    <p:extLst>
      <p:ext uri="{BB962C8B-B14F-4D97-AF65-F5344CB8AC3E}">
        <p14:creationId xmlns:p14="http://schemas.microsoft.com/office/powerpoint/2010/main" val="1105071318"/>
      </p:ext>
    </p:extLst>
  </p:cSld>
  <p:clrMapOvr>
    <a:masterClrMapping/>
  </p:clrMapOvr>
  <mc:AlternateContent xmlns:mc="http://schemas.openxmlformats.org/markup-compatibility/2006" xmlns:p14="http://schemas.microsoft.com/office/powerpoint/2010/main">
    <mc:Choice Requires="p14">
      <p:transition spd="slow" p14:dur="2000" advTm="27171"/>
    </mc:Choice>
    <mc:Fallback xmlns="">
      <p:transition spd="slow" advTm="27171"/>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039A2-FC84-4770-A7C9-22128B618A1C}"/>
              </a:ext>
            </a:extLst>
          </p:cNvPr>
          <p:cNvSpPr>
            <a:spLocks noGrp="1"/>
          </p:cNvSpPr>
          <p:nvPr>
            <p:ph type="title"/>
          </p:nvPr>
        </p:nvSpPr>
        <p:spPr/>
        <p:txBody>
          <a:bodyPr>
            <a:normAutofit/>
          </a:bodyPr>
          <a:lstStyle/>
          <a:p>
            <a:r>
              <a:rPr lang="en-US" sz="3400" dirty="0"/>
              <a:t>Positive Behavioral Intervention Plans (2 of 3)</a:t>
            </a:r>
          </a:p>
        </p:txBody>
      </p:sp>
      <p:sp>
        <p:nvSpPr>
          <p:cNvPr id="3" name="Content Placeholder 2">
            <a:extLst>
              <a:ext uri="{FF2B5EF4-FFF2-40B4-BE49-F238E27FC236}">
                <a16:creationId xmlns:a16="http://schemas.microsoft.com/office/drawing/2014/main" id="{911436E6-31D4-4B26-858E-A29884041ADD}"/>
              </a:ext>
            </a:extLst>
          </p:cNvPr>
          <p:cNvSpPr>
            <a:spLocks noGrp="1"/>
          </p:cNvSpPr>
          <p:nvPr>
            <p:ph idx="1"/>
          </p:nvPr>
        </p:nvSpPr>
        <p:spPr>
          <a:xfrm>
            <a:off x="838200" y="1515242"/>
            <a:ext cx="10515600" cy="4351338"/>
          </a:xfrm>
        </p:spPr>
        <p:txBody>
          <a:bodyPr/>
          <a:lstStyle/>
          <a:p>
            <a:r>
              <a:rPr lang="en-US" dirty="0"/>
              <a:t>It needs to address the target behavior(s)</a:t>
            </a:r>
          </a:p>
          <a:p>
            <a:r>
              <a:rPr lang="en-US" dirty="0"/>
              <a:t>Needs to be based on data</a:t>
            </a:r>
          </a:p>
          <a:p>
            <a:r>
              <a:rPr lang="en-US" dirty="0"/>
              <a:t>Must be realistic</a:t>
            </a:r>
          </a:p>
          <a:p>
            <a:r>
              <a:rPr lang="en-US" dirty="0"/>
              <a:t>It needs to be positive and not punitive in nature</a:t>
            </a:r>
          </a:p>
          <a:p>
            <a:r>
              <a:rPr lang="en-US" dirty="0"/>
              <a:t>Team should consider the child’s past trauma when developing the plan</a:t>
            </a:r>
          </a:p>
          <a:p>
            <a:r>
              <a:rPr lang="en-US" dirty="0"/>
              <a:t>If it isn’t working, it needs to be re-addressed</a:t>
            </a:r>
          </a:p>
          <a:p>
            <a:r>
              <a:rPr lang="en-US" dirty="0"/>
              <a:t>All staff working and in contact with the student need to be trained on the plan</a:t>
            </a:r>
          </a:p>
          <a:p>
            <a:r>
              <a:rPr lang="en-US" dirty="0"/>
              <a:t>You need to have student “buy in” </a:t>
            </a:r>
          </a:p>
          <a:p>
            <a:r>
              <a:rPr lang="en-US" dirty="0"/>
              <a:t>The parent/guardian/care giver/student should assist in developing the plan to ensure it is carried out across all settings</a:t>
            </a:r>
          </a:p>
          <a:p>
            <a:r>
              <a:rPr lang="en-US" dirty="0"/>
              <a:t>Must be delivered with fidelity</a:t>
            </a:r>
          </a:p>
          <a:p>
            <a:pPr lvl="1"/>
            <a:endParaRPr lang="en-US" dirty="0"/>
          </a:p>
        </p:txBody>
      </p:sp>
    </p:spTree>
    <p:extLst>
      <p:ext uri="{BB962C8B-B14F-4D97-AF65-F5344CB8AC3E}">
        <p14:creationId xmlns:p14="http://schemas.microsoft.com/office/powerpoint/2010/main" val="3969030850"/>
      </p:ext>
    </p:extLst>
  </p:cSld>
  <p:clrMapOvr>
    <a:masterClrMapping/>
  </p:clrMapOvr>
  <mc:AlternateContent xmlns:mc="http://schemas.openxmlformats.org/markup-compatibility/2006" xmlns:p14="http://schemas.microsoft.com/office/powerpoint/2010/main">
    <mc:Choice Requires="p14">
      <p:transition spd="slow" p14:dur="2000" advTm="52460"/>
    </mc:Choice>
    <mc:Fallback xmlns="">
      <p:transition spd="slow" advTm="5246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69E7-ED96-48DC-8E9C-3370A77DDFE1}"/>
              </a:ext>
            </a:extLst>
          </p:cNvPr>
          <p:cNvSpPr>
            <a:spLocks noGrp="1"/>
          </p:cNvSpPr>
          <p:nvPr>
            <p:ph type="title"/>
          </p:nvPr>
        </p:nvSpPr>
        <p:spPr/>
        <p:txBody>
          <a:bodyPr/>
          <a:lstStyle/>
          <a:p>
            <a:r>
              <a:rPr lang="en-US" dirty="0"/>
              <a:t>Ann Siegel (2 of 2) </a:t>
            </a:r>
          </a:p>
        </p:txBody>
      </p:sp>
      <p:sp>
        <p:nvSpPr>
          <p:cNvPr id="3" name="Content Placeholder 2">
            <a:extLst>
              <a:ext uri="{FF2B5EF4-FFF2-40B4-BE49-F238E27FC236}">
                <a16:creationId xmlns:a16="http://schemas.microsoft.com/office/drawing/2014/main" id="{64436126-E129-4F8D-867D-B5C9181D6C70}"/>
              </a:ext>
            </a:extLst>
          </p:cNvPr>
          <p:cNvSpPr>
            <a:spLocks noGrp="1"/>
          </p:cNvSpPr>
          <p:nvPr>
            <p:ph idx="1"/>
          </p:nvPr>
        </p:nvSpPr>
        <p:spPr/>
        <p:txBody>
          <a:bodyPr/>
          <a:lstStyle/>
          <a:p>
            <a:r>
              <a:rPr lang="en-US" dirty="0"/>
              <a:t>She gained substantial legal experience working as a staff attorney in the Education Legal Rights Project of the Children’s Advocacy Program at Legal Aid Service of Broward, Inc. from April 2001-January 2009. </a:t>
            </a:r>
          </a:p>
          <a:p>
            <a:r>
              <a:rPr lang="en-US" dirty="0"/>
              <a:t>Her first job after law school was at the Advocacy Center for Persons with Disabilities) and then in January 2009, she returned to Disability Rights Florida (formerly the Advocacy Center). </a:t>
            </a:r>
          </a:p>
          <a:p>
            <a:r>
              <a:rPr lang="en-US" dirty="0"/>
              <a:t>Ann is the Legal Director of Disability Rights Florida.</a:t>
            </a:r>
          </a:p>
        </p:txBody>
      </p:sp>
    </p:spTree>
    <p:extLst>
      <p:ext uri="{BB962C8B-B14F-4D97-AF65-F5344CB8AC3E}">
        <p14:creationId xmlns:p14="http://schemas.microsoft.com/office/powerpoint/2010/main" val="2782997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2EE48-6EDA-432E-8AF0-F67994FA693F}"/>
              </a:ext>
            </a:extLst>
          </p:cNvPr>
          <p:cNvSpPr>
            <a:spLocks noGrp="1"/>
          </p:cNvSpPr>
          <p:nvPr>
            <p:ph type="title"/>
          </p:nvPr>
        </p:nvSpPr>
        <p:spPr/>
        <p:txBody>
          <a:bodyPr>
            <a:normAutofit/>
          </a:bodyPr>
          <a:lstStyle/>
          <a:p>
            <a:r>
              <a:rPr lang="en-US" sz="3400" dirty="0"/>
              <a:t>Positive Behavioral Intervention Plans (3 of 3)</a:t>
            </a:r>
          </a:p>
        </p:txBody>
      </p:sp>
      <p:sp>
        <p:nvSpPr>
          <p:cNvPr id="3" name="Content Placeholder 2">
            <a:extLst>
              <a:ext uri="{FF2B5EF4-FFF2-40B4-BE49-F238E27FC236}">
                <a16:creationId xmlns:a16="http://schemas.microsoft.com/office/drawing/2014/main" id="{6BC8B7C2-3C05-4631-82B5-A184360643B3}"/>
              </a:ext>
            </a:extLst>
          </p:cNvPr>
          <p:cNvSpPr>
            <a:spLocks noGrp="1"/>
          </p:cNvSpPr>
          <p:nvPr>
            <p:ph idx="1"/>
          </p:nvPr>
        </p:nvSpPr>
        <p:spPr/>
        <p:txBody>
          <a:bodyPr/>
          <a:lstStyle/>
          <a:p>
            <a:pPr marL="0" indent="0">
              <a:spcAft>
                <a:spcPts val="600"/>
              </a:spcAft>
              <a:buNone/>
            </a:pPr>
            <a:r>
              <a:rPr lang="en-US" dirty="0"/>
              <a:t>Components must include:</a:t>
            </a:r>
          </a:p>
          <a:p>
            <a:pPr marL="685800">
              <a:spcAft>
                <a:spcPts val="600"/>
              </a:spcAft>
            </a:pPr>
            <a:r>
              <a:rPr lang="en-US" dirty="0"/>
              <a:t>Positive interventions</a:t>
            </a:r>
          </a:p>
          <a:p>
            <a:pPr lvl="1">
              <a:spcBef>
                <a:spcPts val="1000"/>
              </a:spcBef>
              <a:spcAft>
                <a:spcPts val="600"/>
              </a:spcAft>
            </a:pPr>
            <a:r>
              <a:rPr lang="en-US" dirty="0"/>
              <a:t>Natural consequences</a:t>
            </a:r>
          </a:p>
          <a:p>
            <a:pPr lvl="1">
              <a:spcBef>
                <a:spcPts val="1000"/>
              </a:spcBef>
              <a:spcAft>
                <a:spcPts val="600"/>
              </a:spcAft>
            </a:pPr>
            <a:r>
              <a:rPr lang="en-US" dirty="0"/>
              <a:t>Not focused on negative consequences or punishment</a:t>
            </a:r>
          </a:p>
          <a:p>
            <a:pPr lvl="1">
              <a:spcBef>
                <a:spcPts val="1000"/>
              </a:spcBef>
              <a:spcAft>
                <a:spcPts val="600"/>
              </a:spcAft>
            </a:pPr>
            <a:r>
              <a:rPr lang="en-US" dirty="0"/>
              <a:t>Teaches appropriate replacement behaviors</a:t>
            </a:r>
          </a:p>
          <a:p>
            <a:pPr lvl="1">
              <a:spcBef>
                <a:spcPts val="1000"/>
              </a:spcBef>
              <a:spcAft>
                <a:spcPts val="600"/>
              </a:spcAft>
            </a:pPr>
            <a:r>
              <a:rPr lang="en-US" dirty="0"/>
              <a:t>Based on data from a comprehensive FBA</a:t>
            </a:r>
          </a:p>
          <a:p>
            <a:pPr lvl="1">
              <a:spcBef>
                <a:spcPts val="1000"/>
              </a:spcBef>
              <a:spcAft>
                <a:spcPts val="600"/>
              </a:spcAft>
            </a:pPr>
            <a:r>
              <a:rPr lang="en-US" dirty="0"/>
              <a:t>Plan for training all staff that work </a:t>
            </a:r>
            <a:br>
              <a:rPr lang="en-US" dirty="0"/>
            </a:br>
            <a:r>
              <a:rPr lang="en-US" dirty="0"/>
              <a:t>with the child</a:t>
            </a:r>
          </a:p>
          <a:p>
            <a:pPr lvl="1">
              <a:spcBef>
                <a:spcPts val="1000"/>
              </a:spcBef>
              <a:spcAft>
                <a:spcPts val="600"/>
              </a:spcAft>
            </a:pPr>
            <a:r>
              <a:rPr lang="en-US" dirty="0"/>
              <a:t>Plan for monitoring and collection of data</a:t>
            </a:r>
          </a:p>
          <a:p>
            <a:pPr lvl="1">
              <a:spcBef>
                <a:spcPts val="1000"/>
              </a:spcBef>
              <a:spcAft>
                <a:spcPts val="600"/>
              </a:spcAft>
            </a:pPr>
            <a:r>
              <a:rPr lang="en-US" dirty="0"/>
              <a:t>Incorporates the school and family concerns</a:t>
            </a:r>
          </a:p>
          <a:p>
            <a:pPr lvl="1">
              <a:spcBef>
                <a:spcPts val="1000"/>
              </a:spcBef>
              <a:spcAft>
                <a:spcPts val="600"/>
              </a:spcAft>
            </a:pPr>
            <a:endParaRPr lang="en-US" dirty="0"/>
          </a:p>
        </p:txBody>
      </p:sp>
    </p:spTree>
    <p:extLst>
      <p:ext uri="{BB962C8B-B14F-4D97-AF65-F5344CB8AC3E}">
        <p14:creationId xmlns:p14="http://schemas.microsoft.com/office/powerpoint/2010/main" val="4133077933"/>
      </p:ext>
    </p:extLst>
  </p:cSld>
  <p:clrMapOvr>
    <a:masterClrMapping/>
  </p:clrMapOvr>
  <mc:AlternateContent xmlns:mc="http://schemas.openxmlformats.org/markup-compatibility/2006" xmlns:p14="http://schemas.microsoft.com/office/powerpoint/2010/main">
    <mc:Choice Requires="p14">
      <p:transition spd="slow" p14:dur="2000" advTm="55928"/>
    </mc:Choice>
    <mc:Fallback xmlns="">
      <p:transition spd="slow" advTm="55928"/>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9294E-DC50-4B54-8F99-4FBE2B11CA71}"/>
              </a:ext>
            </a:extLst>
          </p:cNvPr>
          <p:cNvSpPr>
            <a:spLocks noGrp="1"/>
          </p:cNvSpPr>
          <p:nvPr>
            <p:ph type="title"/>
          </p:nvPr>
        </p:nvSpPr>
        <p:spPr/>
        <p:txBody>
          <a:bodyPr/>
          <a:lstStyle/>
          <a:p>
            <a:r>
              <a:rPr lang="en-US" dirty="0"/>
              <a:t>Other Support Services (1 of 2)</a:t>
            </a:r>
          </a:p>
        </p:txBody>
      </p:sp>
      <p:sp>
        <p:nvSpPr>
          <p:cNvPr id="3" name="Content Placeholder 2">
            <a:extLst>
              <a:ext uri="{FF2B5EF4-FFF2-40B4-BE49-F238E27FC236}">
                <a16:creationId xmlns:a16="http://schemas.microsoft.com/office/drawing/2014/main" id="{013AA9D4-313F-4AD0-BFED-B0E80AB04EE6}"/>
              </a:ext>
            </a:extLst>
          </p:cNvPr>
          <p:cNvSpPr>
            <a:spLocks noGrp="1"/>
          </p:cNvSpPr>
          <p:nvPr>
            <p:ph idx="1"/>
          </p:nvPr>
        </p:nvSpPr>
        <p:spPr/>
        <p:txBody>
          <a:bodyPr/>
          <a:lstStyle/>
          <a:p>
            <a:pPr>
              <a:spcAft>
                <a:spcPts val="1200"/>
              </a:spcAft>
            </a:pPr>
            <a:r>
              <a:rPr lang="en-US" dirty="0"/>
              <a:t>School based counseling services that can address and teach de-escalation and coping skills within the school environment.</a:t>
            </a:r>
          </a:p>
          <a:p>
            <a:pPr>
              <a:spcAft>
                <a:spcPts val="1200"/>
              </a:spcAft>
            </a:pPr>
            <a:r>
              <a:rPr lang="en-US" dirty="0"/>
              <a:t>Mental Health services that can be provided by the district with funding to serve a child that has been identified as a child at risk or if there is an underlying mental health diagnosis that the team feels is contributing to the behaviors that services are necessary to address.</a:t>
            </a:r>
          </a:p>
          <a:p>
            <a:pPr>
              <a:spcAft>
                <a:spcPts val="1200"/>
              </a:spcAft>
            </a:pPr>
            <a:r>
              <a:rPr lang="en-US" dirty="0"/>
              <a:t>If the student should have significant behavioral concerns that put the student’s safety at risk such as, self injurious behaviors and/or elopement, as a team discuss, develop and implement a safety plan. </a:t>
            </a:r>
          </a:p>
          <a:p>
            <a:pPr>
              <a:spcAft>
                <a:spcPts val="1200"/>
              </a:spcAft>
            </a:pPr>
            <a:r>
              <a:rPr lang="en-US" dirty="0"/>
              <a:t>In addition, discuss the need for added supervision. </a:t>
            </a:r>
          </a:p>
          <a:p>
            <a:pPr marL="0" indent="0">
              <a:spcAft>
                <a:spcPts val="1200"/>
              </a:spcAft>
              <a:buNone/>
            </a:pPr>
            <a:endParaRPr lang="en-US" dirty="0"/>
          </a:p>
        </p:txBody>
      </p:sp>
    </p:spTree>
    <p:extLst>
      <p:ext uri="{BB962C8B-B14F-4D97-AF65-F5344CB8AC3E}">
        <p14:creationId xmlns:p14="http://schemas.microsoft.com/office/powerpoint/2010/main" val="3645263965"/>
      </p:ext>
    </p:extLst>
  </p:cSld>
  <p:clrMapOvr>
    <a:masterClrMapping/>
  </p:clrMapOvr>
  <mc:AlternateContent xmlns:mc="http://schemas.openxmlformats.org/markup-compatibility/2006" xmlns:p14="http://schemas.microsoft.com/office/powerpoint/2010/main">
    <mc:Choice Requires="p14">
      <p:transition spd="slow" p14:dur="2000" advTm="52158"/>
    </mc:Choice>
    <mc:Fallback xmlns="">
      <p:transition spd="slow" advTm="52158"/>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9F0A-A99E-4135-87E2-645F0D47BB24}"/>
              </a:ext>
            </a:extLst>
          </p:cNvPr>
          <p:cNvSpPr>
            <a:spLocks noGrp="1"/>
          </p:cNvSpPr>
          <p:nvPr>
            <p:ph type="title"/>
          </p:nvPr>
        </p:nvSpPr>
        <p:spPr/>
        <p:txBody>
          <a:bodyPr/>
          <a:lstStyle/>
          <a:p>
            <a:r>
              <a:rPr lang="en-US" dirty="0"/>
              <a:t>Other Support Services (2 of 2)</a:t>
            </a:r>
          </a:p>
        </p:txBody>
      </p:sp>
      <p:sp>
        <p:nvSpPr>
          <p:cNvPr id="3" name="Content Placeholder 2">
            <a:extLst>
              <a:ext uri="{FF2B5EF4-FFF2-40B4-BE49-F238E27FC236}">
                <a16:creationId xmlns:a16="http://schemas.microsoft.com/office/drawing/2014/main" id="{601492A3-0B34-49AF-940D-E7C2C85AC45B}"/>
              </a:ext>
            </a:extLst>
          </p:cNvPr>
          <p:cNvSpPr>
            <a:spLocks noGrp="1"/>
          </p:cNvSpPr>
          <p:nvPr>
            <p:ph idx="1"/>
          </p:nvPr>
        </p:nvSpPr>
        <p:spPr/>
        <p:txBody>
          <a:bodyPr/>
          <a:lstStyle/>
          <a:p>
            <a:pPr>
              <a:spcAft>
                <a:spcPts val="1200"/>
              </a:spcAft>
            </a:pPr>
            <a:r>
              <a:rPr lang="en-US" dirty="0"/>
              <a:t>As mentioned, behaviors are a form of communication, especially for the children who are non-verbal and or have limited verbal output.</a:t>
            </a:r>
          </a:p>
          <a:p>
            <a:pPr>
              <a:spcAft>
                <a:spcPts val="1200"/>
              </a:spcAft>
            </a:pPr>
            <a:r>
              <a:rPr lang="en-US" dirty="0"/>
              <a:t>Therefore, communication services should be discussed as a team to ensure that the student is able to have effective communication. </a:t>
            </a:r>
          </a:p>
          <a:p>
            <a:pPr>
              <a:spcAft>
                <a:spcPts val="1200"/>
              </a:spcAft>
            </a:pPr>
            <a:r>
              <a:rPr lang="en-US" dirty="0"/>
              <a:t>A parent may request an Assistive Technology Evaluation to determine if the child needs access to an AT device to be able to communicate effectively. </a:t>
            </a:r>
          </a:p>
          <a:p>
            <a:pPr>
              <a:spcAft>
                <a:spcPts val="1200"/>
              </a:spcAft>
            </a:pPr>
            <a:r>
              <a:rPr lang="en-US" dirty="0"/>
              <a:t>According to F.S. 1003.575, to receive an assistive technology assessment, that assessment must be completed within 60 school days after the team’s recommendation. </a:t>
            </a:r>
          </a:p>
        </p:txBody>
      </p:sp>
    </p:spTree>
    <p:extLst>
      <p:ext uri="{BB962C8B-B14F-4D97-AF65-F5344CB8AC3E}">
        <p14:creationId xmlns:p14="http://schemas.microsoft.com/office/powerpoint/2010/main" val="1238605540"/>
      </p:ext>
    </p:extLst>
  </p:cSld>
  <p:clrMapOvr>
    <a:masterClrMapping/>
  </p:clrMapOvr>
  <mc:AlternateContent xmlns:mc="http://schemas.openxmlformats.org/markup-compatibility/2006" xmlns:p14="http://schemas.microsoft.com/office/powerpoint/2010/main">
    <mc:Choice Requires="p14">
      <p:transition spd="slow" p14:dur="2000" advTm="61096"/>
    </mc:Choice>
    <mc:Fallback xmlns="">
      <p:transition spd="slow" advTm="61096"/>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87E7F-77D8-4DCA-8EED-F763662997D9}"/>
              </a:ext>
            </a:extLst>
          </p:cNvPr>
          <p:cNvSpPr>
            <a:spLocks noGrp="1"/>
          </p:cNvSpPr>
          <p:nvPr>
            <p:ph type="ctrTitle"/>
          </p:nvPr>
        </p:nvSpPr>
        <p:spPr/>
        <p:txBody>
          <a:bodyPr/>
          <a:lstStyle/>
          <a:p>
            <a:r>
              <a:rPr lang="en-US" dirty="0"/>
              <a:t>Resources</a:t>
            </a:r>
          </a:p>
        </p:txBody>
      </p:sp>
    </p:spTree>
    <p:extLst>
      <p:ext uri="{BB962C8B-B14F-4D97-AF65-F5344CB8AC3E}">
        <p14:creationId xmlns:p14="http://schemas.microsoft.com/office/powerpoint/2010/main" val="1357532380"/>
      </p:ext>
    </p:extLst>
  </p:cSld>
  <p:clrMapOvr>
    <a:masterClrMapping/>
  </p:clrMapOvr>
  <mc:AlternateContent xmlns:mc="http://schemas.openxmlformats.org/markup-compatibility/2006" xmlns:p14="http://schemas.microsoft.com/office/powerpoint/2010/main">
    <mc:Choice Requires="p14">
      <p:transition spd="slow" p14:dur="2000" advTm="2744"/>
    </mc:Choice>
    <mc:Fallback xmlns="">
      <p:transition spd="slow" advTm="2744"/>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214EB-FF04-4D55-90A7-7FEE8F11EAE0}"/>
              </a:ext>
            </a:extLst>
          </p:cNvPr>
          <p:cNvSpPr>
            <a:spLocks noGrp="1"/>
          </p:cNvSpPr>
          <p:nvPr>
            <p:ph type="title"/>
          </p:nvPr>
        </p:nvSpPr>
        <p:spPr/>
        <p:txBody>
          <a:bodyPr/>
          <a:lstStyle/>
          <a:p>
            <a:r>
              <a:rPr lang="en-US" dirty="0"/>
              <a:t>Resources 1 of 2</a:t>
            </a:r>
          </a:p>
        </p:txBody>
      </p:sp>
      <p:sp>
        <p:nvSpPr>
          <p:cNvPr id="3" name="Content Placeholder 2">
            <a:extLst>
              <a:ext uri="{FF2B5EF4-FFF2-40B4-BE49-F238E27FC236}">
                <a16:creationId xmlns:a16="http://schemas.microsoft.com/office/drawing/2014/main" id="{367C9DCD-82C8-44FA-9561-E2919AD81BBF}"/>
              </a:ext>
            </a:extLst>
          </p:cNvPr>
          <p:cNvSpPr>
            <a:spLocks noGrp="1"/>
          </p:cNvSpPr>
          <p:nvPr>
            <p:ph idx="1"/>
          </p:nvPr>
        </p:nvSpPr>
        <p:spPr/>
        <p:txBody>
          <a:bodyPr/>
          <a:lstStyle/>
          <a:p>
            <a:pPr>
              <a:spcAft>
                <a:spcPts val="1200"/>
              </a:spcAft>
            </a:pPr>
            <a:r>
              <a:rPr lang="en-US" sz="2800" dirty="0"/>
              <a:t>Individuals with Disabilities Education Act (IDEA)</a:t>
            </a:r>
          </a:p>
          <a:p>
            <a:pPr lvl="1">
              <a:spcBef>
                <a:spcPts val="1000"/>
              </a:spcBef>
              <a:spcAft>
                <a:spcPts val="1200"/>
              </a:spcAft>
            </a:pPr>
            <a:r>
              <a:rPr lang="en-US" sz="2800" dirty="0">
                <a:hlinkClick r:id="rId3">
                  <a:extLst>
                    <a:ext uri="{A12FA001-AC4F-418D-AE19-62706E023703}">
                      <ahyp:hlinkClr xmlns:ahyp="http://schemas.microsoft.com/office/drawing/2018/hyperlinkcolor" val="tx"/>
                    </a:ext>
                  </a:extLst>
                </a:hlinkClick>
              </a:rPr>
              <a:t>https://sites.ed.gov/idea/?src=pr</a:t>
            </a:r>
            <a:endParaRPr lang="en-US" sz="2800" dirty="0"/>
          </a:p>
          <a:p>
            <a:pPr>
              <a:spcAft>
                <a:spcPts val="1200"/>
              </a:spcAft>
            </a:pPr>
            <a:r>
              <a:rPr lang="en-US" sz="2800" dirty="0" err="1"/>
              <a:t>Wrightslaw</a:t>
            </a:r>
            <a:endParaRPr lang="en-US" sz="2800" dirty="0"/>
          </a:p>
          <a:p>
            <a:pPr lvl="1">
              <a:spcBef>
                <a:spcPts val="1000"/>
              </a:spcBef>
              <a:spcAft>
                <a:spcPts val="1200"/>
              </a:spcAft>
            </a:pPr>
            <a:r>
              <a:rPr lang="en-US" sz="2800" dirty="0">
                <a:hlinkClick r:id="rId4">
                  <a:extLst>
                    <a:ext uri="{A12FA001-AC4F-418D-AE19-62706E023703}">
                      <ahyp:hlinkClr xmlns:ahyp="http://schemas.microsoft.com/office/drawing/2018/hyperlinkcolor" val="tx"/>
                    </a:ext>
                  </a:extLst>
                </a:hlinkClick>
              </a:rPr>
              <a:t>http://www.wrightslaw.com/</a:t>
            </a:r>
            <a:endParaRPr lang="en-US" sz="2800" dirty="0"/>
          </a:p>
          <a:p>
            <a:pPr marL="228600" lvl="1">
              <a:spcBef>
                <a:spcPts val="1000"/>
              </a:spcBef>
              <a:spcAft>
                <a:spcPts val="1200"/>
              </a:spcAft>
            </a:pPr>
            <a:r>
              <a:rPr lang="en-US" sz="2800" dirty="0"/>
              <a:t>Florida Department of Education</a:t>
            </a:r>
          </a:p>
          <a:p>
            <a:pPr lvl="1">
              <a:spcBef>
                <a:spcPts val="1000"/>
              </a:spcBef>
              <a:spcAft>
                <a:spcPts val="1200"/>
              </a:spcAft>
            </a:pPr>
            <a:r>
              <a:rPr lang="en-US" sz="2800" dirty="0">
                <a:hlinkClick r:id="rId5">
                  <a:extLst>
                    <a:ext uri="{A12FA001-AC4F-418D-AE19-62706E023703}">
                      <ahyp:hlinkClr xmlns:ahyp="http://schemas.microsoft.com/office/drawing/2018/hyperlinkcolor" val="tx"/>
                    </a:ext>
                  </a:extLst>
                </a:hlinkClick>
              </a:rPr>
              <a:t>http://www.fldoe.org/</a:t>
            </a:r>
            <a:endParaRPr lang="en-US" sz="2800" dirty="0"/>
          </a:p>
          <a:p>
            <a:pPr lvl="1">
              <a:spcBef>
                <a:spcPts val="1000"/>
              </a:spcBef>
              <a:spcAft>
                <a:spcPts val="1200"/>
              </a:spcAft>
            </a:pPr>
            <a:r>
              <a:rPr lang="en-US" sz="2800" dirty="0">
                <a:hlinkClick r:id="rId6">
                  <a:extLst>
                    <a:ext uri="{A12FA001-AC4F-418D-AE19-62706E023703}">
                      <ahyp:hlinkClr xmlns:ahyp="http://schemas.microsoft.com/office/drawing/2018/hyperlinkcolor" val="tx"/>
                    </a:ext>
                  </a:extLst>
                </a:hlinkClick>
              </a:rPr>
              <a:t>http://www.fldoe.org/academics/exceptional-student-edu/beess-resources/presentations-pubs/</a:t>
            </a:r>
            <a:endParaRPr lang="en-US" sz="2800" dirty="0"/>
          </a:p>
          <a:p>
            <a:pPr marL="0" indent="0">
              <a:spcAft>
                <a:spcPts val="1200"/>
              </a:spcAft>
              <a:buNone/>
            </a:pPr>
            <a:endParaRPr lang="en-US" sz="2800" dirty="0"/>
          </a:p>
        </p:txBody>
      </p:sp>
    </p:spTree>
    <p:extLst>
      <p:ext uri="{BB962C8B-B14F-4D97-AF65-F5344CB8AC3E}">
        <p14:creationId xmlns:p14="http://schemas.microsoft.com/office/powerpoint/2010/main" val="888771277"/>
      </p:ext>
    </p:extLst>
  </p:cSld>
  <p:clrMapOvr>
    <a:masterClrMapping/>
  </p:clrMapOvr>
  <mc:AlternateContent xmlns:mc="http://schemas.openxmlformats.org/markup-compatibility/2006" xmlns:p14="http://schemas.microsoft.com/office/powerpoint/2010/main">
    <mc:Choice Requires="p14">
      <p:transition spd="slow" p14:dur="2000" advTm="10819"/>
    </mc:Choice>
    <mc:Fallback xmlns="">
      <p:transition spd="slow" advTm="10819"/>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2769-FFDE-434B-90D6-4C0A61E17F0C}"/>
              </a:ext>
            </a:extLst>
          </p:cNvPr>
          <p:cNvSpPr>
            <a:spLocks noGrp="1"/>
          </p:cNvSpPr>
          <p:nvPr>
            <p:ph type="title"/>
          </p:nvPr>
        </p:nvSpPr>
        <p:spPr/>
        <p:txBody>
          <a:bodyPr/>
          <a:lstStyle/>
          <a:p>
            <a:r>
              <a:rPr lang="en-US" dirty="0"/>
              <a:t>Resources 2 of 2	</a:t>
            </a:r>
          </a:p>
        </p:txBody>
      </p:sp>
      <p:sp>
        <p:nvSpPr>
          <p:cNvPr id="3" name="Content Placeholder 2">
            <a:extLst>
              <a:ext uri="{FF2B5EF4-FFF2-40B4-BE49-F238E27FC236}">
                <a16:creationId xmlns:a16="http://schemas.microsoft.com/office/drawing/2014/main" id="{DE57DDD9-AECF-49DE-8155-8C72AB232890}"/>
              </a:ext>
            </a:extLst>
          </p:cNvPr>
          <p:cNvSpPr>
            <a:spLocks noGrp="1"/>
          </p:cNvSpPr>
          <p:nvPr>
            <p:ph idx="1"/>
          </p:nvPr>
        </p:nvSpPr>
        <p:spPr/>
        <p:txBody>
          <a:bodyPr/>
          <a:lstStyle/>
          <a:p>
            <a:pPr>
              <a:spcAft>
                <a:spcPts val="1200"/>
              </a:spcAft>
            </a:pPr>
            <a:r>
              <a:rPr lang="en-US" sz="3200" dirty="0"/>
              <a:t>Disability Rights Florida</a:t>
            </a:r>
          </a:p>
          <a:p>
            <a:pPr lvl="1">
              <a:spcBef>
                <a:spcPts val="1000"/>
              </a:spcBef>
              <a:spcAft>
                <a:spcPts val="1200"/>
              </a:spcAft>
            </a:pPr>
            <a:r>
              <a:rPr lang="en-US" sz="3200" dirty="0">
                <a:hlinkClick r:id="rId2">
                  <a:extLst>
                    <a:ext uri="{A12FA001-AC4F-418D-AE19-62706E023703}">
                      <ahyp:hlinkClr xmlns:ahyp="http://schemas.microsoft.com/office/drawing/2018/hyperlinkcolor" val="tx"/>
                    </a:ext>
                  </a:extLst>
                </a:hlinkClick>
              </a:rPr>
              <a:t>http://disabilityrightsflorida.org/</a:t>
            </a:r>
            <a:r>
              <a:rPr lang="en-US" sz="3200" dirty="0"/>
              <a:t> </a:t>
            </a:r>
          </a:p>
          <a:p>
            <a:pPr marL="0" indent="0">
              <a:buNone/>
            </a:pPr>
            <a:endParaRPr lang="en-US" sz="3200" dirty="0"/>
          </a:p>
        </p:txBody>
      </p:sp>
    </p:spTree>
    <p:extLst>
      <p:ext uri="{BB962C8B-B14F-4D97-AF65-F5344CB8AC3E}">
        <p14:creationId xmlns:p14="http://schemas.microsoft.com/office/powerpoint/2010/main" val="954361939"/>
      </p:ext>
    </p:extLst>
  </p:cSld>
  <p:clrMapOvr>
    <a:masterClrMapping/>
  </p:clrMapOvr>
  <mc:AlternateContent xmlns:mc="http://schemas.openxmlformats.org/markup-compatibility/2006" xmlns:p14="http://schemas.microsoft.com/office/powerpoint/2010/main">
    <mc:Choice Requires="p14">
      <p:transition spd="slow" p14:dur="2000" advTm="16334"/>
    </mc:Choice>
    <mc:Fallback xmlns="">
      <p:transition spd="slow" advTm="16334"/>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FDB29-F081-4881-AC8D-47E30415E26A}"/>
              </a:ext>
            </a:extLst>
          </p:cNvPr>
          <p:cNvSpPr>
            <a:spLocks noGrp="1"/>
          </p:cNvSpPr>
          <p:nvPr>
            <p:ph type="title"/>
          </p:nvPr>
        </p:nvSpPr>
        <p:spPr/>
        <p:txBody>
          <a:bodyPr/>
          <a:lstStyle/>
          <a:p>
            <a:r>
              <a:rPr lang="en-US" dirty="0"/>
              <a:t>Thank you!	</a:t>
            </a:r>
          </a:p>
        </p:txBody>
      </p:sp>
      <p:sp>
        <p:nvSpPr>
          <p:cNvPr id="3" name="Content Placeholder 2">
            <a:extLst>
              <a:ext uri="{FF2B5EF4-FFF2-40B4-BE49-F238E27FC236}">
                <a16:creationId xmlns:a16="http://schemas.microsoft.com/office/drawing/2014/main" id="{CCA147F2-61F9-42E6-BFC1-BB0246636FCE}"/>
              </a:ext>
            </a:extLst>
          </p:cNvPr>
          <p:cNvSpPr>
            <a:spLocks noGrp="1"/>
          </p:cNvSpPr>
          <p:nvPr>
            <p:ph idx="1"/>
          </p:nvPr>
        </p:nvSpPr>
        <p:spPr/>
        <p:txBody>
          <a:bodyPr/>
          <a:lstStyle/>
          <a:p>
            <a:pPr marL="0" indent="0">
              <a:lnSpc>
                <a:spcPct val="114000"/>
              </a:lnSpc>
              <a:buNone/>
            </a:pPr>
            <a:r>
              <a:rPr lang="en-US" sz="5000" dirty="0"/>
              <a:t>Contact Us: </a:t>
            </a:r>
            <a:endParaRPr lang="en-US" dirty="0"/>
          </a:p>
          <a:p>
            <a:pPr marL="0" indent="0">
              <a:lnSpc>
                <a:spcPct val="100000"/>
              </a:lnSpc>
              <a:spcBef>
                <a:spcPts val="0"/>
              </a:spcBef>
              <a:buNone/>
            </a:pPr>
            <a:r>
              <a:rPr lang="en-US" dirty="0"/>
              <a:t>(800) 342-0823</a:t>
            </a:r>
          </a:p>
          <a:p>
            <a:pPr marL="0" indent="0">
              <a:lnSpc>
                <a:spcPct val="100000"/>
              </a:lnSpc>
              <a:spcBef>
                <a:spcPts val="600"/>
              </a:spcBef>
              <a:buNone/>
            </a:pPr>
            <a:r>
              <a:rPr lang="en-US" dirty="0">
                <a:hlinkClick r:id="rId3">
                  <a:extLst>
                    <a:ext uri="{A12FA001-AC4F-418D-AE19-62706E023703}">
                      <ahyp:hlinkClr xmlns:ahyp="http://schemas.microsoft.com/office/drawing/2018/hyperlinkcolor" val="tx"/>
                    </a:ext>
                  </a:extLst>
                </a:hlinkClick>
              </a:rPr>
              <a:t>www.DisabilityRightsFlorida.org</a:t>
            </a:r>
            <a:endParaRPr lang="en-US" dirty="0"/>
          </a:p>
          <a:p>
            <a:pPr marL="0" indent="0">
              <a:buNone/>
            </a:pPr>
            <a:endParaRPr lang="en-US" dirty="0"/>
          </a:p>
        </p:txBody>
      </p:sp>
    </p:spTree>
    <p:extLst>
      <p:ext uri="{BB962C8B-B14F-4D97-AF65-F5344CB8AC3E}">
        <p14:creationId xmlns:p14="http://schemas.microsoft.com/office/powerpoint/2010/main" val="3431144451"/>
      </p:ext>
    </p:extLst>
  </p:cSld>
  <p:clrMapOvr>
    <a:masterClrMapping/>
  </p:clrMapOvr>
  <mc:AlternateContent xmlns:mc="http://schemas.openxmlformats.org/markup-compatibility/2006" xmlns:p14="http://schemas.microsoft.com/office/powerpoint/2010/main">
    <mc:Choice Requires="p14">
      <p:transition spd="slow" p14:dur="2000" advTm="10487"/>
    </mc:Choice>
    <mc:Fallback xmlns="">
      <p:transition spd="slow" advTm="1048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5026-DE05-44E3-8EA3-645B488551EF}"/>
              </a:ext>
            </a:extLst>
          </p:cNvPr>
          <p:cNvSpPr>
            <a:spLocks noGrp="1"/>
          </p:cNvSpPr>
          <p:nvPr>
            <p:ph type="title"/>
          </p:nvPr>
        </p:nvSpPr>
        <p:spPr/>
        <p:txBody>
          <a:bodyPr/>
          <a:lstStyle/>
          <a:p>
            <a:r>
              <a:rPr lang="en-US"/>
              <a:t>Nately Alvarez</a:t>
            </a:r>
            <a:endParaRPr lang="en-US" dirty="0"/>
          </a:p>
        </p:txBody>
      </p:sp>
      <p:sp>
        <p:nvSpPr>
          <p:cNvPr id="3" name="Content Placeholder 2">
            <a:extLst>
              <a:ext uri="{FF2B5EF4-FFF2-40B4-BE49-F238E27FC236}">
                <a16:creationId xmlns:a16="http://schemas.microsoft.com/office/drawing/2014/main" id="{E134AE4E-019E-4E4F-A3D3-E3375283FFCE}"/>
              </a:ext>
            </a:extLst>
          </p:cNvPr>
          <p:cNvSpPr>
            <a:spLocks noGrp="1"/>
          </p:cNvSpPr>
          <p:nvPr>
            <p:ph idx="1"/>
          </p:nvPr>
        </p:nvSpPr>
        <p:spPr/>
        <p:txBody>
          <a:bodyPr/>
          <a:lstStyle/>
          <a:p>
            <a:r>
              <a:rPr lang="en-US" dirty="0"/>
              <a:t>Nately Alvarez graduated from Florida State University and earned a Bachelor of Science in Psychology degree in August 2012 and a Masters in Legal Studies in July 2022. </a:t>
            </a:r>
          </a:p>
          <a:p>
            <a:r>
              <a:rPr lang="en-US" dirty="0"/>
              <a:t>Ms. Alvarez joined Disability Rights Florida in July 2013 as an Advocacy Specialist on the Intake Team. </a:t>
            </a:r>
          </a:p>
          <a:p>
            <a:r>
              <a:rPr lang="en-US" dirty="0"/>
              <a:t>In June 2015, she became an Advocate Investigator at Disability Rights Florida. </a:t>
            </a:r>
          </a:p>
          <a:p>
            <a:r>
              <a:rPr lang="en-US" dirty="0"/>
              <a:t>Ms. Alvarez currently works on the Advocacy, Education, and Outreach team and her work focuses on Special Education cases, specifically on the development and implementation of IEPs (Individualized Education Plans) with an emphasis on individuals with behavioral challenges and disciplinary issues. </a:t>
            </a:r>
          </a:p>
          <a:p>
            <a:endParaRPr lang="en-US" dirty="0"/>
          </a:p>
        </p:txBody>
      </p:sp>
    </p:spTree>
    <p:extLst>
      <p:ext uri="{BB962C8B-B14F-4D97-AF65-F5344CB8AC3E}">
        <p14:creationId xmlns:p14="http://schemas.microsoft.com/office/powerpoint/2010/main" val="2565877539"/>
      </p:ext>
    </p:extLst>
  </p:cSld>
  <p:clrMapOvr>
    <a:masterClrMapping/>
  </p:clrMapOvr>
  <mc:AlternateContent xmlns:mc="http://schemas.openxmlformats.org/markup-compatibility/2006" xmlns:p14="http://schemas.microsoft.com/office/powerpoint/2010/main">
    <mc:Choice Requires="p14">
      <p:transition spd="slow" p14:dur="2000" advTm="40733"/>
    </mc:Choice>
    <mc:Fallback xmlns="">
      <p:transition spd="slow" advTm="4073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A5494-146C-45A9-A7ED-655B0AA409ED}"/>
              </a:ext>
            </a:extLst>
          </p:cNvPr>
          <p:cNvSpPr>
            <a:spLocks noGrp="1"/>
          </p:cNvSpPr>
          <p:nvPr>
            <p:ph type="ctrTitle"/>
          </p:nvPr>
        </p:nvSpPr>
        <p:spPr/>
        <p:txBody>
          <a:bodyPr/>
          <a:lstStyle/>
          <a:p>
            <a:r>
              <a:rPr lang="en-US" dirty="0"/>
              <a:t>Disability Rights Florida </a:t>
            </a:r>
          </a:p>
        </p:txBody>
      </p:sp>
    </p:spTree>
    <p:extLst>
      <p:ext uri="{BB962C8B-B14F-4D97-AF65-F5344CB8AC3E}">
        <p14:creationId xmlns:p14="http://schemas.microsoft.com/office/powerpoint/2010/main" val="689030823"/>
      </p:ext>
    </p:extLst>
  </p:cSld>
  <p:clrMapOvr>
    <a:masterClrMapping/>
  </p:clrMapOvr>
  <mc:AlternateContent xmlns:mc="http://schemas.openxmlformats.org/markup-compatibility/2006" xmlns:p14="http://schemas.microsoft.com/office/powerpoint/2010/main">
    <mc:Choice Requires="p14">
      <p:transition spd="slow" p14:dur="2000" advTm="2853"/>
    </mc:Choice>
    <mc:Fallback xmlns="">
      <p:transition spd="slow" advTm="285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EB696-FFEA-47F1-9338-998C59E47920}"/>
              </a:ext>
            </a:extLst>
          </p:cNvPr>
          <p:cNvSpPr>
            <a:spLocks noGrp="1"/>
          </p:cNvSpPr>
          <p:nvPr>
            <p:ph type="title"/>
          </p:nvPr>
        </p:nvSpPr>
        <p:spPr/>
        <p:txBody>
          <a:bodyPr>
            <a:normAutofit/>
          </a:bodyPr>
          <a:lstStyle/>
          <a:p>
            <a:r>
              <a:rPr lang="en-US" sz="3600"/>
              <a:t>Florida’s Protection and Advocacy Agency</a:t>
            </a:r>
            <a:endParaRPr lang="en-US" sz="3600" dirty="0"/>
          </a:p>
        </p:txBody>
      </p:sp>
      <p:sp>
        <p:nvSpPr>
          <p:cNvPr id="4" name="Content Placeholder 6">
            <a:extLst>
              <a:ext uri="{FF2B5EF4-FFF2-40B4-BE49-F238E27FC236}">
                <a16:creationId xmlns:a16="http://schemas.microsoft.com/office/drawing/2014/main" id="{01505B0B-8BFF-4D03-85BD-E6234B41C83B}"/>
              </a:ext>
            </a:extLst>
          </p:cNvPr>
          <p:cNvSpPr>
            <a:spLocks noGrp="1"/>
          </p:cNvSpPr>
          <p:nvPr>
            <p:ph idx="1"/>
          </p:nvPr>
        </p:nvSpPr>
        <p:spPr>
          <a:xfrm>
            <a:off x="838200" y="1645871"/>
            <a:ext cx="10515600" cy="3982043"/>
          </a:xfrm>
        </p:spPr>
        <p:txBody>
          <a:bodyPr numCol="2"/>
          <a:lstStyle/>
          <a:p>
            <a:pPr>
              <a:lnSpc>
                <a:spcPct val="114000"/>
              </a:lnSpc>
            </a:pPr>
            <a:r>
              <a:rPr lang="en-US" dirty="0"/>
              <a:t>Funding and authority under nine federal programs</a:t>
            </a:r>
          </a:p>
          <a:p>
            <a:pPr>
              <a:lnSpc>
                <a:spcPct val="114000"/>
              </a:lnSpc>
            </a:pPr>
            <a:r>
              <a:rPr lang="en-US" dirty="0"/>
              <a:t>A not-for-profit corporation since 1987</a:t>
            </a:r>
          </a:p>
          <a:p>
            <a:pPr>
              <a:lnSpc>
                <a:spcPct val="114000"/>
              </a:lnSpc>
            </a:pPr>
            <a:r>
              <a:rPr lang="en-US" dirty="0"/>
              <a:t>Free and confidential services:</a:t>
            </a:r>
          </a:p>
          <a:p>
            <a:pPr lvl="1">
              <a:lnSpc>
                <a:spcPct val="114000"/>
              </a:lnSpc>
            </a:pPr>
            <a:r>
              <a:rPr lang="en-US" dirty="0"/>
              <a:t>Information and referral </a:t>
            </a:r>
          </a:p>
          <a:p>
            <a:pPr lvl="1">
              <a:lnSpc>
                <a:spcPct val="114000"/>
              </a:lnSpc>
            </a:pPr>
            <a:r>
              <a:rPr lang="en-US" dirty="0"/>
              <a:t>Advocacy, legal representation and negotiation</a:t>
            </a:r>
          </a:p>
          <a:p>
            <a:pPr lvl="1">
              <a:lnSpc>
                <a:spcPct val="114000"/>
              </a:lnSpc>
            </a:pPr>
            <a:r>
              <a:rPr lang="en-US" dirty="0"/>
              <a:t>Investigations and facility monitoring</a:t>
            </a:r>
          </a:p>
          <a:p>
            <a:pPr>
              <a:lnSpc>
                <a:spcPct val="114000"/>
              </a:lnSpc>
            </a:pPr>
            <a:r>
              <a:rPr lang="en-US" dirty="0"/>
              <a:t>Access to education, employment, and independence </a:t>
            </a:r>
          </a:p>
          <a:p>
            <a:pPr>
              <a:lnSpc>
                <a:spcPct val="114000"/>
              </a:lnSpc>
            </a:pPr>
            <a:r>
              <a:rPr lang="en-US" dirty="0"/>
              <a:t>Elimination of abuse and neglect</a:t>
            </a:r>
          </a:p>
          <a:p>
            <a:pPr>
              <a:lnSpc>
                <a:spcPct val="114000"/>
              </a:lnSpc>
            </a:pPr>
            <a:r>
              <a:rPr lang="en-US" dirty="0"/>
              <a:t>Offices in:</a:t>
            </a:r>
          </a:p>
          <a:p>
            <a:pPr lvl="1">
              <a:lnSpc>
                <a:spcPct val="114000"/>
              </a:lnSpc>
            </a:pPr>
            <a:r>
              <a:rPr lang="en-US" dirty="0"/>
              <a:t>Tallahassee</a:t>
            </a:r>
          </a:p>
          <a:p>
            <a:pPr lvl="1">
              <a:lnSpc>
                <a:spcPct val="114000"/>
              </a:lnSpc>
            </a:pPr>
            <a:r>
              <a:rPr lang="en-US" dirty="0"/>
              <a:t>Hollywood</a:t>
            </a:r>
          </a:p>
          <a:p>
            <a:pPr lvl="1">
              <a:lnSpc>
                <a:spcPct val="114000"/>
              </a:lnSpc>
            </a:pPr>
            <a:r>
              <a:rPr lang="en-US" dirty="0"/>
              <a:t>Tampa</a:t>
            </a:r>
          </a:p>
          <a:p>
            <a:pPr lvl="1">
              <a:lnSpc>
                <a:spcPct val="114000"/>
              </a:lnSpc>
            </a:pPr>
            <a:r>
              <a:rPr lang="en-US" dirty="0"/>
              <a:t>Gainesville</a:t>
            </a:r>
          </a:p>
          <a:p>
            <a:pPr lvl="1">
              <a:lnSpc>
                <a:spcPct val="114000"/>
              </a:lnSpc>
            </a:pPr>
            <a:r>
              <a:rPr lang="en-US" dirty="0"/>
              <a:t>Satellite offices throughout the state</a:t>
            </a:r>
          </a:p>
        </p:txBody>
      </p:sp>
    </p:spTree>
    <p:extLst>
      <p:ext uri="{BB962C8B-B14F-4D97-AF65-F5344CB8AC3E}">
        <p14:creationId xmlns:p14="http://schemas.microsoft.com/office/powerpoint/2010/main" val="3556085951"/>
      </p:ext>
    </p:extLst>
  </p:cSld>
  <p:clrMapOvr>
    <a:masterClrMapping/>
  </p:clrMapOvr>
  <mc:AlternateContent xmlns:mc="http://schemas.openxmlformats.org/markup-compatibility/2006" xmlns:p14="http://schemas.microsoft.com/office/powerpoint/2010/main">
    <mc:Choice Requires="p14">
      <p:transition spd="slow" p14:dur="2000" advTm="45658"/>
    </mc:Choice>
    <mc:Fallback xmlns="">
      <p:transition spd="slow" advTm="4565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F9814-4734-43FC-A048-A11A44166E81}"/>
              </a:ext>
            </a:extLst>
          </p:cNvPr>
          <p:cNvSpPr>
            <a:spLocks noGrp="1"/>
          </p:cNvSpPr>
          <p:nvPr>
            <p:ph type="title"/>
          </p:nvPr>
        </p:nvSpPr>
        <p:spPr/>
        <p:txBody>
          <a:bodyPr/>
          <a:lstStyle/>
          <a:p>
            <a:r>
              <a:rPr lang="en-US" dirty="0"/>
              <a:t>Our Mission </a:t>
            </a:r>
          </a:p>
        </p:txBody>
      </p:sp>
      <p:sp>
        <p:nvSpPr>
          <p:cNvPr id="4" name="Subtitle 2">
            <a:extLst>
              <a:ext uri="{FF2B5EF4-FFF2-40B4-BE49-F238E27FC236}">
                <a16:creationId xmlns:a16="http://schemas.microsoft.com/office/drawing/2014/main" id="{267CEC26-1C44-479A-A5EB-18DF9F819EE0}"/>
              </a:ext>
            </a:extLst>
          </p:cNvPr>
          <p:cNvSpPr>
            <a:spLocks noGrp="1"/>
          </p:cNvSpPr>
          <p:nvPr>
            <p:ph idx="1"/>
          </p:nvPr>
        </p:nvSpPr>
        <p:spPr>
          <a:xfrm>
            <a:off x="838200" y="1645871"/>
            <a:ext cx="10515600" cy="4351338"/>
          </a:xfrm>
        </p:spPr>
        <p:txBody>
          <a:bodyPr/>
          <a:lstStyle/>
          <a:p>
            <a:pPr marL="0" indent="0">
              <a:buNone/>
            </a:pPr>
            <a:r>
              <a:rPr lang="en-US" sz="3600" dirty="0"/>
              <a:t>To advance the quality of life, dignity, equality, self-determination, and freedom of choice of persons with disabilities through collaboration, education, advocacy, as well as legal and legislative strategies. </a:t>
            </a:r>
          </a:p>
        </p:txBody>
      </p:sp>
    </p:spTree>
    <p:extLst>
      <p:ext uri="{BB962C8B-B14F-4D97-AF65-F5344CB8AC3E}">
        <p14:creationId xmlns:p14="http://schemas.microsoft.com/office/powerpoint/2010/main" val="107177779"/>
      </p:ext>
    </p:extLst>
  </p:cSld>
  <p:clrMapOvr>
    <a:masterClrMapping/>
  </p:clrMapOvr>
  <mc:AlternateContent xmlns:mc="http://schemas.openxmlformats.org/markup-compatibility/2006" xmlns:p14="http://schemas.microsoft.com/office/powerpoint/2010/main">
    <mc:Choice Requires="p14">
      <p:transition spd="slow" p14:dur="2000" advTm="18820"/>
    </mc:Choice>
    <mc:Fallback xmlns="">
      <p:transition spd="slow" advTm="1882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4A8E-D18F-4BF5-9F42-CF2948A10AEC}"/>
              </a:ext>
            </a:extLst>
          </p:cNvPr>
          <p:cNvSpPr>
            <a:spLocks noGrp="1"/>
          </p:cNvSpPr>
          <p:nvPr>
            <p:ph type="ctrTitle"/>
          </p:nvPr>
        </p:nvSpPr>
        <p:spPr/>
        <p:txBody>
          <a:bodyPr/>
          <a:lstStyle/>
          <a:p>
            <a:r>
              <a:rPr lang="en-US" dirty="0"/>
              <a:t>Topics We Will Cover</a:t>
            </a:r>
          </a:p>
        </p:txBody>
      </p:sp>
    </p:spTree>
    <p:extLst>
      <p:ext uri="{BB962C8B-B14F-4D97-AF65-F5344CB8AC3E}">
        <p14:creationId xmlns:p14="http://schemas.microsoft.com/office/powerpoint/2010/main" val="325303943"/>
      </p:ext>
    </p:extLst>
  </p:cSld>
  <p:clrMapOvr>
    <a:masterClrMapping/>
  </p:clrMapOvr>
  <mc:AlternateContent xmlns:mc="http://schemas.openxmlformats.org/markup-compatibility/2006" xmlns:p14="http://schemas.microsoft.com/office/powerpoint/2010/main">
    <mc:Choice Requires="p14">
      <p:transition spd="slow" p14:dur="2000" advTm="2545"/>
    </mc:Choice>
    <mc:Fallback xmlns="">
      <p:transition spd="slow" advTm="2545"/>
    </mc:Fallback>
  </mc:AlternateContent>
</p:sld>
</file>

<file path=ppt/theme/theme1.xml><?xml version="1.0" encoding="utf-8"?>
<a:theme xmlns:a="http://schemas.openxmlformats.org/drawingml/2006/main" name="DRF_2019_Dark">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F_2019_Dark" id="{711E8C46-5483-4EC5-BD8E-4F36912DFD7D}" vid="{DA56701B-6120-4F85-A857-33A209C236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DRF_2019_Dark[37743]</Template>
  <TotalTime>3462</TotalTime>
  <Words>4084</Words>
  <Application>Microsoft Office PowerPoint</Application>
  <PresentationFormat>Widescreen</PresentationFormat>
  <Paragraphs>268</Paragraphs>
  <Slides>46</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Tahoma</vt:lpstr>
      <vt:lpstr>DRF_2019_Dark</vt:lpstr>
      <vt:lpstr>To Be or Not To Be a Manifestation, That is the Question?</vt:lpstr>
      <vt:lpstr>Your Presenters </vt:lpstr>
      <vt:lpstr>Ann Siegel (1 of 2) </vt:lpstr>
      <vt:lpstr>Ann Siegel (2 of 2) </vt:lpstr>
      <vt:lpstr>Nately Alvarez</vt:lpstr>
      <vt:lpstr>Disability Rights Florida </vt:lpstr>
      <vt:lpstr>Florida’s Protection and Advocacy Agency</vt:lpstr>
      <vt:lpstr>Our Mission </vt:lpstr>
      <vt:lpstr>Topics We Will Cover</vt:lpstr>
      <vt:lpstr>Topics</vt:lpstr>
      <vt:lpstr>What is a Manifestation Determination Review? </vt:lpstr>
      <vt:lpstr>Manifestation Determination Review (1 of 3)</vt:lpstr>
      <vt:lpstr>Manifestation Determination Review (2 of 3)  </vt:lpstr>
      <vt:lpstr>Manifestation Determination Review (3 of 3)</vt:lpstr>
      <vt:lpstr>What Constitutes a Change of Placement?</vt:lpstr>
      <vt:lpstr>Change of Placement</vt:lpstr>
      <vt:lpstr>Special Circumstances </vt:lpstr>
      <vt:lpstr>Serious Bodily Harm </vt:lpstr>
      <vt:lpstr>Scenario 1: Suspension</vt:lpstr>
      <vt:lpstr>Answer</vt:lpstr>
      <vt:lpstr>What Triggers an MDR?</vt:lpstr>
      <vt:lpstr>What Triggers an MDR? </vt:lpstr>
      <vt:lpstr>What Does Not Trigger an MDR?</vt:lpstr>
      <vt:lpstr>Scenarios: Is an MDR Triggered?</vt:lpstr>
      <vt:lpstr>How to Prepare for a MDR?</vt:lpstr>
      <vt:lpstr>Prepare for a MDR</vt:lpstr>
      <vt:lpstr>What are the Legal Requirements? </vt:lpstr>
      <vt:lpstr>Legal Requirements (1 of 5)</vt:lpstr>
      <vt:lpstr>Legal Requirement (2 of 5)</vt:lpstr>
      <vt:lpstr>Legal Requirement (3 of 5)</vt:lpstr>
      <vt:lpstr>Legal Requirement (4 of 5)</vt:lpstr>
      <vt:lpstr>Legal Requirement (5 of 5)</vt:lpstr>
      <vt:lpstr>How to obtain behavioral supports for your child? </vt:lpstr>
      <vt:lpstr>Behavior</vt:lpstr>
      <vt:lpstr>Behavior Supports</vt:lpstr>
      <vt:lpstr>Functional Behavioral Assessment (1 of 2)</vt:lpstr>
      <vt:lpstr>Functional Behavioral Assessment (2 of 2)</vt:lpstr>
      <vt:lpstr>Positive Behavioral Intervention Plans (PBIP) (1 of 3)</vt:lpstr>
      <vt:lpstr>Positive Behavioral Intervention Plans (2 of 3)</vt:lpstr>
      <vt:lpstr>Positive Behavioral Intervention Plans (3 of 3)</vt:lpstr>
      <vt:lpstr>Other Support Services (1 of 2)</vt:lpstr>
      <vt:lpstr>Other Support Services (2 of 2)</vt:lpstr>
      <vt:lpstr>Resources</vt:lpstr>
      <vt:lpstr>Resources 1 of 2</vt:lpstr>
      <vt:lpstr>Resources 2 of 2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Eleventh Day a Manifestation Determination Review was Created</dc:title>
  <dc:creator>natelya3@gmail.com</dc:creator>
  <cp:lastModifiedBy>Keith Casebonne</cp:lastModifiedBy>
  <cp:revision>65</cp:revision>
  <dcterms:created xsi:type="dcterms:W3CDTF">2019-06-04T01:36:56Z</dcterms:created>
  <dcterms:modified xsi:type="dcterms:W3CDTF">2023-06-01T16:39:02Z</dcterms:modified>
</cp:coreProperties>
</file>